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3.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4.xml" ContentType="application/vnd.openxmlformats-officedocument.presentationml.notesSlid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notesSlides/notesSlide7.xml" ContentType="application/vnd.openxmlformats-officedocument.presentationml.notesSlid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notesSlides/notesSlide8.xml" ContentType="application/vnd.openxmlformats-officedocument.presentationml.notesSlid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ppt/charts/chart44.xml" ContentType="application/vnd.openxmlformats-officedocument.drawingml.chart+xml"/>
  <Override PartName="/ppt/charts/style44.xml" ContentType="application/vnd.ms-office.chartstyle+xml"/>
  <Override PartName="/ppt/charts/colors4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6" r:id="rId3"/>
    <p:sldId id="280" r:id="rId4"/>
    <p:sldId id="363" r:id="rId5"/>
    <p:sldId id="257" r:id="rId6"/>
    <p:sldId id="295" r:id="rId7"/>
    <p:sldId id="296" r:id="rId8"/>
    <p:sldId id="348" r:id="rId9"/>
    <p:sldId id="297" r:id="rId10"/>
    <p:sldId id="349" r:id="rId11"/>
    <p:sldId id="350" r:id="rId12"/>
    <p:sldId id="299" r:id="rId13"/>
    <p:sldId id="272" r:id="rId14"/>
    <p:sldId id="274" r:id="rId15"/>
    <p:sldId id="275" r:id="rId16"/>
    <p:sldId id="281" r:id="rId17"/>
    <p:sldId id="351" r:id="rId18"/>
    <p:sldId id="352" r:id="rId19"/>
    <p:sldId id="353" r:id="rId20"/>
    <p:sldId id="354" r:id="rId21"/>
    <p:sldId id="282" r:id="rId22"/>
    <p:sldId id="355" r:id="rId23"/>
    <p:sldId id="302" r:id="rId24"/>
    <p:sldId id="312" r:id="rId25"/>
    <p:sldId id="315" r:id="rId26"/>
    <p:sldId id="316" r:id="rId27"/>
    <p:sldId id="356" r:id="rId28"/>
    <p:sldId id="357" r:id="rId29"/>
    <p:sldId id="358" r:id="rId30"/>
    <p:sldId id="318" r:id="rId31"/>
    <p:sldId id="303" r:id="rId32"/>
    <p:sldId id="309" r:id="rId33"/>
    <p:sldId id="359" r:id="rId34"/>
    <p:sldId id="333" r:id="rId35"/>
    <p:sldId id="328" r:id="rId36"/>
    <p:sldId id="360" r:id="rId37"/>
    <p:sldId id="329" r:id="rId38"/>
    <p:sldId id="305" r:id="rId39"/>
    <p:sldId id="337" r:id="rId40"/>
    <p:sldId id="338" r:id="rId41"/>
    <p:sldId id="339" r:id="rId42"/>
    <p:sldId id="340" r:id="rId43"/>
    <p:sldId id="361" r:id="rId44"/>
    <p:sldId id="341" r:id="rId45"/>
    <p:sldId id="362" r:id="rId46"/>
    <p:sldId id="342" r:id="rId47"/>
    <p:sldId id="343" r:id="rId48"/>
    <p:sldId id="345" r:id="rId49"/>
    <p:sldId id="344" r:id="rId50"/>
    <p:sldId id="346" r:id="rId51"/>
    <p:sldId id="347" r:id="rId52"/>
    <p:sldId id="262" r:id="rId53"/>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F1ABEA6-9D2B-6433-C1B1-B24DA4D63892}" name="Tamara Antović" initials="TA" userId="8c3e09b369a72e58"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13" clrIdx="0">
    <p:extLst>
      <p:ext uri="{19B8F6BF-5375-455C-9EA6-DF929625EA0E}">
        <p15:presenceInfo xmlns:p15="http://schemas.microsoft.com/office/powerpoint/2012/main" userId="Windows User" providerId="None"/>
      </p:ext>
    </p:extLst>
  </p:cmAuthor>
  <p:cmAuthor id="2" name="Tamara" initials="T" lastIdx="11" clrIdx="1"/>
  <p:cmAuthor id="3" name="Bojan Klačar" initials="B.K." lastIdx="4" clrIdx="2">
    <p:extLst>
      <p:ext uri="{19B8F6BF-5375-455C-9EA6-DF929625EA0E}">
        <p15:presenceInfo xmlns:p15="http://schemas.microsoft.com/office/powerpoint/2012/main" userId="Bojan Klačar" providerId="None"/>
      </p:ext>
    </p:extLst>
  </p:cmAuthor>
  <p:cmAuthor id="4" name="Bratislav Rakovic" initials="BR" lastIdx="2" clrIdx="3">
    <p:extLst>
      <p:ext uri="{19B8F6BF-5375-455C-9EA6-DF929625EA0E}">
        <p15:presenceInfo xmlns:p15="http://schemas.microsoft.com/office/powerpoint/2012/main" userId="0a5c30c33c97fe5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A6"/>
    <a:srgbClr val="73C9E4"/>
    <a:srgbClr val="87C3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p:cViewPr varScale="1">
        <p:scale>
          <a:sx n="83" d="100"/>
          <a:sy n="83" d="100"/>
        </p:scale>
        <p:origin x="796" y="52"/>
      </p:cViewPr>
      <p:guideLst>
        <p:guide orient="horz" pos="1620"/>
        <p:guide pos="2880"/>
      </p:guideLst>
    </p:cSldViewPr>
  </p:slideViewPr>
  <p:notesTextViewPr>
    <p:cViewPr>
      <p:scale>
        <a:sx n="1" d="1"/>
        <a:sy n="1" d="1"/>
      </p:scale>
      <p:origin x="0" y="0"/>
    </p:cViewPr>
  </p:notesTextViewPr>
  <p:notesViewPr>
    <p:cSldViewPr showGuides="1">
      <p:cViewPr varScale="1">
        <p:scale>
          <a:sx n="87" d="100"/>
          <a:sy n="87" d="100"/>
        </p:scale>
        <p:origin x="-373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8/10/relationships/authors" Targe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package" Target="../embeddings/Microsoft_Excel_Worksheet34.xlsx"/><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5.xlsx"/><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_Worksheet36.xlsx"/><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package" Target="../embeddings/Microsoft_Excel_Worksheet37.xlsx"/><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package" Target="../embeddings/Microsoft_Excel_Worksheet38.xlsx"/><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3" Type="http://schemas.openxmlformats.org/officeDocument/2006/relationships/package" Target="../embeddings/Microsoft_Excel_Worksheet39.xlsx"/><Relationship Id="rId2" Type="http://schemas.microsoft.com/office/2011/relationships/chartColorStyle" Target="colors40.xml"/><Relationship Id="rId1" Type="http://schemas.microsoft.com/office/2011/relationships/chartStyle" Target="style40.xml"/></Relationships>
</file>

<file path=ppt/charts/_rels/chart41.xml.rels><?xml version="1.0" encoding="UTF-8" standalone="yes"?>
<Relationships xmlns="http://schemas.openxmlformats.org/package/2006/relationships"><Relationship Id="rId3" Type="http://schemas.openxmlformats.org/officeDocument/2006/relationships/package" Target="../embeddings/Microsoft_Excel_Worksheet40.xlsx"/><Relationship Id="rId2" Type="http://schemas.microsoft.com/office/2011/relationships/chartColorStyle" Target="colors41.xml"/><Relationship Id="rId1" Type="http://schemas.microsoft.com/office/2011/relationships/chartStyle" Target="style41.xml"/></Relationships>
</file>

<file path=ppt/charts/_rels/chart42.xml.rels><?xml version="1.0" encoding="UTF-8" standalone="yes"?>
<Relationships xmlns="http://schemas.openxmlformats.org/package/2006/relationships"><Relationship Id="rId3" Type="http://schemas.openxmlformats.org/officeDocument/2006/relationships/package" Target="../embeddings/Microsoft_Excel_Worksheet41.xlsx"/><Relationship Id="rId2" Type="http://schemas.microsoft.com/office/2011/relationships/chartColorStyle" Target="colors42.xml"/><Relationship Id="rId1" Type="http://schemas.microsoft.com/office/2011/relationships/chartStyle" Target="style42.xml"/></Relationships>
</file>

<file path=ppt/charts/_rels/chart43.xml.rels><?xml version="1.0" encoding="UTF-8" standalone="yes"?>
<Relationships xmlns="http://schemas.openxmlformats.org/package/2006/relationships"><Relationship Id="rId3" Type="http://schemas.openxmlformats.org/officeDocument/2006/relationships/package" Target="../embeddings/Microsoft_Excel_Worksheet42.xlsx"/><Relationship Id="rId2" Type="http://schemas.microsoft.com/office/2011/relationships/chartColorStyle" Target="colors43.xml"/><Relationship Id="rId1" Type="http://schemas.microsoft.com/office/2011/relationships/chartStyle" Target="style43.xml"/></Relationships>
</file>

<file path=ppt/charts/_rels/chart44.xml.rels><?xml version="1.0" encoding="UTF-8" standalone="yes"?>
<Relationships xmlns="http://schemas.openxmlformats.org/package/2006/relationships"><Relationship Id="rId3" Type="http://schemas.openxmlformats.org/officeDocument/2006/relationships/package" Target="../embeddings/Microsoft_Excel_Worksheet43.xlsx"/><Relationship Id="rId2" Type="http://schemas.microsoft.com/office/2011/relationships/chartColorStyle" Target="colors44.xml"/><Relationship Id="rId1" Type="http://schemas.microsoft.com/office/2011/relationships/chartStyle" Target="style4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Single household</c:v>
                </c:pt>
                <c:pt idx="1">
                  <c:v>Single parent</c:v>
                </c:pt>
                <c:pt idx="2">
                  <c:v>(Un)Married couple without children</c:v>
                </c:pt>
                <c:pt idx="3">
                  <c:v>(Un)Married couple with children</c:v>
                </c:pt>
                <c:pt idx="4">
                  <c:v>Multigenerational family (parents, children, grandchildren&amp;)</c:v>
                </c:pt>
                <c:pt idx="5">
                  <c:v>Other</c:v>
                </c:pt>
                <c:pt idx="6">
                  <c:v>Does not know, no answer</c:v>
                </c:pt>
              </c:strCache>
            </c:strRef>
          </c:cat>
          <c:val>
            <c:numRef>
              <c:f>Sheet1!$B$2:$B$8</c:f>
              <c:numCache>
                <c:formatCode>General</c:formatCode>
                <c:ptCount val="7"/>
                <c:pt idx="0">
                  <c:v>13</c:v>
                </c:pt>
                <c:pt idx="1">
                  <c:v>3</c:v>
                </c:pt>
                <c:pt idx="2">
                  <c:v>16</c:v>
                </c:pt>
                <c:pt idx="3">
                  <c:v>22</c:v>
                </c:pt>
                <c:pt idx="4">
                  <c:v>40</c:v>
                </c:pt>
                <c:pt idx="5">
                  <c:v>6</c:v>
                </c:pt>
                <c:pt idx="6">
                  <c:v>0</c:v>
                </c:pt>
              </c:numCache>
            </c:numRef>
          </c:val>
          <c:extLst>
            <c:ext xmlns:c16="http://schemas.microsoft.com/office/drawing/2014/chart" uri="{C3380CC4-5D6E-409C-BE32-E72D297353CC}">
              <c16:uniqueId val="{00000000-C8B6-4FAE-9631-AD7C3B8A829D}"/>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Single household</c:v>
                </c:pt>
                <c:pt idx="1">
                  <c:v>Single parent</c:v>
                </c:pt>
                <c:pt idx="2">
                  <c:v>(Un)Married couple without children</c:v>
                </c:pt>
                <c:pt idx="3">
                  <c:v>(Un)Married couple with children</c:v>
                </c:pt>
                <c:pt idx="4">
                  <c:v>Multigenerational family (parents, children, grandchildren&amp;)</c:v>
                </c:pt>
                <c:pt idx="5">
                  <c:v>Other</c:v>
                </c:pt>
                <c:pt idx="6">
                  <c:v>Does not know, no answer</c:v>
                </c:pt>
              </c:strCache>
            </c:strRef>
          </c:cat>
          <c:val>
            <c:numRef>
              <c:f>Sheet1!$C$2:$C$8</c:f>
              <c:numCache>
                <c:formatCode>General</c:formatCode>
                <c:ptCount val="7"/>
                <c:pt idx="0">
                  <c:v>13</c:v>
                </c:pt>
                <c:pt idx="1">
                  <c:v>3</c:v>
                </c:pt>
                <c:pt idx="2">
                  <c:v>12</c:v>
                </c:pt>
                <c:pt idx="3">
                  <c:v>25</c:v>
                </c:pt>
                <c:pt idx="4">
                  <c:v>46</c:v>
                </c:pt>
                <c:pt idx="5">
                  <c:v>0</c:v>
                </c:pt>
                <c:pt idx="6">
                  <c:v>1</c:v>
                </c:pt>
              </c:numCache>
            </c:numRef>
          </c:val>
          <c:extLst>
            <c:ext xmlns:c16="http://schemas.microsoft.com/office/drawing/2014/chart" uri="{C3380CC4-5D6E-409C-BE32-E72D297353CC}">
              <c16:uniqueId val="{00000001-C8B6-4FAE-9631-AD7C3B8A829D}"/>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Single household</c:v>
                </c:pt>
                <c:pt idx="1">
                  <c:v>Single parent</c:v>
                </c:pt>
                <c:pt idx="2">
                  <c:v>(Un)Married couple without children</c:v>
                </c:pt>
                <c:pt idx="3">
                  <c:v>(Un)Married couple with children</c:v>
                </c:pt>
                <c:pt idx="4">
                  <c:v>Multigenerational family (parents, children, grandchildren&amp;)</c:v>
                </c:pt>
                <c:pt idx="5">
                  <c:v>Other</c:v>
                </c:pt>
                <c:pt idx="6">
                  <c:v>Does not know, no answer</c:v>
                </c:pt>
              </c:strCache>
            </c:strRef>
          </c:cat>
          <c:val>
            <c:numRef>
              <c:f>Sheet1!$D$2:$D$8</c:f>
              <c:numCache>
                <c:formatCode>General</c:formatCode>
                <c:ptCount val="7"/>
                <c:pt idx="0">
                  <c:v>8</c:v>
                </c:pt>
                <c:pt idx="1">
                  <c:v>2</c:v>
                </c:pt>
                <c:pt idx="2">
                  <c:v>10</c:v>
                </c:pt>
                <c:pt idx="3">
                  <c:v>46</c:v>
                </c:pt>
                <c:pt idx="4">
                  <c:v>34</c:v>
                </c:pt>
                <c:pt idx="5">
                  <c:v>0</c:v>
                </c:pt>
                <c:pt idx="6">
                  <c:v>0</c:v>
                </c:pt>
              </c:numCache>
            </c:numRef>
          </c:val>
          <c:extLst>
            <c:ext xmlns:c16="http://schemas.microsoft.com/office/drawing/2014/chart" uri="{C3380CC4-5D6E-409C-BE32-E72D297353CC}">
              <c16:uniqueId val="{00000002-C8B6-4FAE-9631-AD7C3B8A829D}"/>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Single household</c:v>
                </c:pt>
                <c:pt idx="1">
                  <c:v>Single parent</c:v>
                </c:pt>
                <c:pt idx="2">
                  <c:v>(Un)Married couple without children</c:v>
                </c:pt>
                <c:pt idx="3">
                  <c:v>(Un)Married couple with children</c:v>
                </c:pt>
                <c:pt idx="4">
                  <c:v>Multigenerational family (parents, children, grandchildren&amp;)</c:v>
                </c:pt>
                <c:pt idx="5">
                  <c:v>Other</c:v>
                </c:pt>
                <c:pt idx="6">
                  <c:v>Does not know, no answer</c:v>
                </c:pt>
              </c:strCache>
            </c:strRef>
          </c:cat>
          <c:val>
            <c:numRef>
              <c:f>Sheet1!$E$2:$E$8</c:f>
              <c:numCache>
                <c:formatCode>General</c:formatCode>
                <c:ptCount val="7"/>
                <c:pt idx="0">
                  <c:v>6</c:v>
                </c:pt>
                <c:pt idx="1">
                  <c:v>5</c:v>
                </c:pt>
                <c:pt idx="2">
                  <c:v>9</c:v>
                </c:pt>
                <c:pt idx="3">
                  <c:v>29</c:v>
                </c:pt>
                <c:pt idx="4">
                  <c:v>47</c:v>
                </c:pt>
                <c:pt idx="5">
                  <c:v>4</c:v>
                </c:pt>
                <c:pt idx="6">
                  <c:v>0</c:v>
                </c:pt>
              </c:numCache>
            </c:numRef>
          </c:val>
          <c:extLst>
            <c:ext xmlns:c16="http://schemas.microsoft.com/office/drawing/2014/chart" uri="{C3380CC4-5D6E-409C-BE32-E72D297353CC}">
              <c16:uniqueId val="{00000004-C8B6-4FAE-9631-AD7C3B8A829D}"/>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Single household</c:v>
                </c:pt>
                <c:pt idx="1">
                  <c:v>Single parent</c:v>
                </c:pt>
                <c:pt idx="2">
                  <c:v>(Un)Married couple without children</c:v>
                </c:pt>
                <c:pt idx="3">
                  <c:v>(Un)Married couple with children</c:v>
                </c:pt>
                <c:pt idx="4">
                  <c:v>Multigenerational family (parents, children, grandchildren&amp;)</c:v>
                </c:pt>
                <c:pt idx="5">
                  <c:v>Other</c:v>
                </c:pt>
                <c:pt idx="6">
                  <c:v>Does not know, no answer</c:v>
                </c:pt>
              </c:strCache>
            </c:strRef>
          </c:cat>
          <c:val>
            <c:numRef>
              <c:f>Sheet1!$F$2:$F$8</c:f>
              <c:numCache>
                <c:formatCode>General</c:formatCode>
                <c:ptCount val="7"/>
                <c:pt idx="0">
                  <c:v>3</c:v>
                </c:pt>
                <c:pt idx="1">
                  <c:v>1</c:v>
                </c:pt>
                <c:pt idx="2">
                  <c:v>8</c:v>
                </c:pt>
                <c:pt idx="3">
                  <c:v>40</c:v>
                </c:pt>
                <c:pt idx="4">
                  <c:v>48</c:v>
                </c:pt>
                <c:pt idx="5">
                  <c:v>0</c:v>
                </c:pt>
                <c:pt idx="6">
                  <c:v>0</c:v>
                </c:pt>
              </c:numCache>
            </c:numRef>
          </c:val>
          <c:extLst>
            <c:ext xmlns:c16="http://schemas.microsoft.com/office/drawing/2014/chart" uri="{C3380CC4-5D6E-409C-BE32-E72D297353CC}">
              <c16:uniqueId val="{00000005-C8B6-4FAE-9631-AD7C3B8A829D}"/>
            </c:ext>
          </c:extLst>
        </c:ser>
        <c:dLbls>
          <c:dLblPos val="outEnd"/>
          <c:showLegendKey val="0"/>
          <c:showVal val="1"/>
          <c:showCatName val="0"/>
          <c:showSerName val="0"/>
          <c:showPercent val="0"/>
          <c:showBubbleSize val="0"/>
        </c:dLbls>
        <c:gapWidth val="219"/>
        <c:overlap val="-27"/>
        <c:axId val="1095113696"/>
        <c:axId val="1095111616"/>
      </c:barChart>
      <c:catAx>
        <c:axId val="1095113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95111616"/>
        <c:crosses val="autoZero"/>
        <c:auto val="1"/>
        <c:lblAlgn val="ctr"/>
        <c:lblOffset val="100"/>
        <c:noMultiLvlLbl val="0"/>
      </c:catAx>
      <c:valAx>
        <c:axId val="1095111616"/>
        <c:scaling>
          <c:orientation val="minMax"/>
        </c:scaling>
        <c:delete val="1"/>
        <c:axPos val="l"/>
        <c:numFmt formatCode="General" sourceLinked="1"/>
        <c:majorTickMark val="none"/>
        <c:minorTickMark val="none"/>
        <c:tickLblPos val="nextTo"/>
        <c:crossAx val="1095113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Electricity</c:v>
                </c:pt>
                <c:pt idx="1">
                  <c:v>Gas</c:v>
                </c:pt>
                <c:pt idx="2">
                  <c:v>Wood</c:v>
                </c:pt>
                <c:pt idx="3">
                  <c:v>Coal</c:v>
                </c:pt>
                <c:pt idx="4">
                  <c:v>Electricity (gas) and wood, depending on the season</c:v>
                </c:pt>
              </c:strCache>
            </c:strRef>
          </c:cat>
          <c:val>
            <c:numRef>
              <c:f>Sheet1!$B$2:$B$6</c:f>
              <c:numCache>
                <c:formatCode>General</c:formatCode>
                <c:ptCount val="5"/>
                <c:pt idx="0">
                  <c:v>60</c:v>
                </c:pt>
                <c:pt idx="1">
                  <c:v>24</c:v>
                </c:pt>
                <c:pt idx="2">
                  <c:v>22</c:v>
                </c:pt>
                <c:pt idx="3">
                  <c:v>21</c:v>
                </c:pt>
                <c:pt idx="4">
                  <c:v>1</c:v>
                </c:pt>
              </c:numCache>
            </c:numRef>
          </c:val>
          <c:extLst>
            <c:ext xmlns:c16="http://schemas.microsoft.com/office/drawing/2014/chart" uri="{C3380CC4-5D6E-409C-BE32-E72D297353CC}">
              <c16:uniqueId val="{00000000-E62A-4EFF-A77B-50A35BC11896}"/>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Electricity</c:v>
                </c:pt>
                <c:pt idx="1">
                  <c:v>Gas</c:v>
                </c:pt>
                <c:pt idx="2">
                  <c:v>Wood</c:v>
                </c:pt>
                <c:pt idx="3">
                  <c:v>Coal</c:v>
                </c:pt>
                <c:pt idx="4">
                  <c:v>Electricity (gas) and wood, depending on the season</c:v>
                </c:pt>
              </c:strCache>
            </c:strRef>
          </c:cat>
          <c:val>
            <c:numRef>
              <c:f>Sheet1!$C$2:$C$6</c:f>
              <c:numCache>
                <c:formatCode>General</c:formatCode>
                <c:ptCount val="5"/>
                <c:pt idx="0">
                  <c:v>71</c:v>
                </c:pt>
                <c:pt idx="1">
                  <c:v>10</c:v>
                </c:pt>
                <c:pt idx="2">
                  <c:v>38</c:v>
                </c:pt>
                <c:pt idx="3">
                  <c:v>6</c:v>
                </c:pt>
                <c:pt idx="4">
                  <c:v>21</c:v>
                </c:pt>
              </c:numCache>
            </c:numRef>
          </c:val>
          <c:extLst>
            <c:ext xmlns:c16="http://schemas.microsoft.com/office/drawing/2014/chart" uri="{C3380CC4-5D6E-409C-BE32-E72D297353CC}">
              <c16:uniqueId val="{00000001-E62A-4EFF-A77B-50A35BC11896}"/>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Electricity</c:v>
                </c:pt>
                <c:pt idx="1">
                  <c:v>Gas</c:v>
                </c:pt>
                <c:pt idx="2">
                  <c:v>Wood</c:v>
                </c:pt>
                <c:pt idx="3">
                  <c:v>Coal</c:v>
                </c:pt>
                <c:pt idx="4">
                  <c:v>Electricity (gas) and wood, depending on the season</c:v>
                </c:pt>
              </c:strCache>
            </c:strRef>
          </c:cat>
          <c:val>
            <c:numRef>
              <c:f>Sheet1!$D$2:$D$6</c:f>
              <c:numCache>
                <c:formatCode>General</c:formatCode>
                <c:ptCount val="5"/>
                <c:pt idx="0">
                  <c:v>44</c:v>
                </c:pt>
                <c:pt idx="1">
                  <c:v>52</c:v>
                </c:pt>
                <c:pt idx="2">
                  <c:v>18</c:v>
                </c:pt>
                <c:pt idx="3">
                  <c:v>0</c:v>
                </c:pt>
                <c:pt idx="4">
                  <c:v>9</c:v>
                </c:pt>
              </c:numCache>
            </c:numRef>
          </c:val>
          <c:extLst>
            <c:ext xmlns:c16="http://schemas.microsoft.com/office/drawing/2014/chart" uri="{C3380CC4-5D6E-409C-BE32-E72D297353CC}">
              <c16:uniqueId val="{00000002-E62A-4EFF-A77B-50A35BC11896}"/>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Electricity</c:v>
                </c:pt>
                <c:pt idx="1">
                  <c:v>Gas</c:v>
                </c:pt>
                <c:pt idx="2">
                  <c:v>Wood</c:v>
                </c:pt>
                <c:pt idx="3">
                  <c:v>Coal</c:v>
                </c:pt>
                <c:pt idx="4">
                  <c:v>Electricity (gas) and wood, depending on the season</c:v>
                </c:pt>
              </c:strCache>
            </c:strRef>
          </c:cat>
          <c:val>
            <c:numRef>
              <c:f>Sheet1!$E$2:$E$6</c:f>
              <c:numCache>
                <c:formatCode>General</c:formatCode>
                <c:ptCount val="5"/>
                <c:pt idx="0">
                  <c:v>72</c:v>
                </c:pt>
                <c:pt idx="1">
                  <c:v>20</c:v>
                </c:pt>
                <c:pt idx="2">
                  <c:v>23</c:v>
                </c:pt>
                <c:pt idx="3">
                  <c:v>0</c:v>
                </c:pt>
                <c:pt idx="4">
                  <c:v>19</c:v>
                </c:pt>
              </c:numCache>
            </c:numRef>
          </c:val>
          <c:extLst>
            <c:ext xmlns:c16="http://schemas.microsoft.com/office/drawing/2014/chart" uri="{C3380CC4-5D6E-409C-BE32-E72D297353CC}">
              <c16:uniqueId val="{00000004-E62A-4EFF-A77B-50A35BC11896}"/>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Electricity</c:v>
                </c:pt>
                <c:pt idx="1">
                  <c:v>Gas</c:v>
                </c:pt>
                <c:pt idx="2">
                  <c:v>Wood</c:v>
                </c:pt>
                <c:pt idx="3">
                  <c:v>Coal</c:v>
                </c:pt>
                <c:pt idx="4">
                  <c:v>Electricity (gas) and wood, depending on the season</c:v>
                </c:pt>
              </c:strCache>
            </c:strRef>
          </c:cat>
          <c:val>
            <c:numRef>
              <c:f>Sheet1!$F$2:$F$6</c:f>
              <c:numCache>
                <c:formatCode>General</c:formatCode>
                <c:ptCount val="5"/>
                <c:pt idx="0">
                  <c:v>60</c:v>
                </c:pt>
                <c:pt idx="1">
                  <c:v>20</c:v>
                </c:pt>
                <c:pt idx="2">
                  <c:v>47</c:v>
                </c:pt>
                <c:pt idx="3">
                  <c:v>1</c:v>
                </c:pt>
                <c:pt idx="4">
                  <c:v>13</c:v>
                </c:pt>
              </c:numCache>
            </c:numRef>
          </c:val>
          <c:extLst>
            <c:ext xmlns:c16="http://schemas.microsoft.com/office/drawing/2014/chart" uri="{C3380CC4-5D6E-409C-BE32-E72D297353CC}">
              <c16:uniqueId val="{00000005-E62A-4EFF-A77B-50A35BC11896}"/>
            </c:ext>
          </c:extLst>
        </c:ser>
        <c:dLbls>
          <c:dLblPos val="outEnd"/>
          <c:showLegendKey val="0"/>
          <c:showVal val="1"/>
          <c:showCatName val="0"/>
          <c:showSerName val="0"/>
          <c:showPercent val="0"/>
          <c:showBubbleSize val="0"/>
        </c:dLbls>
        <c:gapWidth val="219"/>
        <c:overlap val="-27"/>
        <c:axId val="1006629280"/>
        <c:axId val="1006625952"/>
      </c:barChart>
      <c:catAx>
        <c:axId val="1006629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06625952"/>
        <c:crosses val="autoZero"/>
        <c:auto val="1"/>
        <c:lblAlgn val="ctr"/>
        <c:lblOffset val="100"/>
        <c:noMultiLvlLbl val="0"/>
      </c:catAx>
      <c:valAx>
        <c:axId val="1006625952"/>
        <c:scaling>
          <c:orientation val="minMax"/>
        </c:scaling>
        <c:delete val="1"/>
        <c:axPos val="l"/>
        <c:numFmt formatCode="General" sourceLinked="1"/>
        <c:majorTickMark val="none"/>
        <c:minorTickMark val="none"/>
        <c:tickLblPos val="nextTo"/>
        <c:crossAx val="1006629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Does not know, cannot assess</c:v>
                </c:pt>
              </c:strCache>
            </c:strRef>
          </c:cat>
          <c:val>
            <c:numRef>
              <c:f>Sheet1!$B$2:$B$4</c:f>
              <c:numCache>
                <c:formatCode>General</c:formatCode>
                <c:ptCount val="3"/>
                <c:pt idx="0">
                  <c:v>31</c:v>
                </c:pt>
                <c:pt idx="1">
                  <c:v>69</c:v>
                </c:pt>
                <c:pt idx="2">
                  <c:v>0</c:v>
                </c:pt>
              </c:numCache>
            </c:numRef>
          </c:val>
          <c:extLst>
            <c:ext xmlns:c16="http://schemas.microsoft.com/office/drawing/2014/chart" uri="{C3380CC4-5D6E-409C-BE32-E72D297353CC}">
              <c16:uniqueId val="{00000000-C2E6-4E81-9455-08BDDD4495B3}"/>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Does not know, cannot assess</c:v>
                </c:pt>
              </c:strCache>
            </c:strRef>
          </c:cat>
          <c:val>
            <c:numRef>
              <c:f>Sheet1!$C$2:$C$4</c:f>
              <c:numCache>
                <c:formatCode>General</c:formatCode>
                <c:ptCount val="3"/>
                <c:pt idx="0">
                  <c:v>62</c:v>
                </c:pt>
                <c:pt idx="1">
                  <c:v>37</c:v>
                </c:pt>
                <c:pt idx="2">
                  <c:v>1</c:v>
                </c:pt>
              </c:numCache>
            </c:numRef>
          </c:val>
          <c:extLst>
            <c:ext xmlns:c16="http://schemas.microsoft.com/office/drawing/2014/chart" uri="{C3380CC4-5D6E-409C-BE32-E72D297353CC}">
              <c16:uniqueId val="{00000001-C2E6-4E81-9455-08BDDD4495B3}"/>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Does not know, cannot assess</c:v>
                </c:pt>
              </c:strCache>
            </c:strRef>
          </c:cat>
          <c:val>
            <c:numRef>
              <c:f>Sheet1!$D$2:$D$4</c:f>
              <c:numCache>
                <c:formatCode>General</c:formatCode>
                <c:ptCount val="3"/>
                <c:pt idx="0">
                  <c:v>23</c:v>
                </c:pt>
                <c:pt idx="1">
                  <c:v>77</c:v>
                </c:pt>
                <c:pt idx="2">
                  <c:v>0</c:v>
                </c:pt>
              </c:numCache>
            </c:numRef>
          </c:val>
          <c:extLst>
            <c:ext xmlns:c16="http://schemas.microsoft.com/office/drawing/2014/chart" uri="{C3380CC4-5D6E-409C-BE32-E72D297353CC}">
              <c16:uniqueId val="{00000002-C2E6-4E81-9455-08BDDD4495B3}"/>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Does not know, cannot assess</c:v>
                </c:pt>
              </c:strCache>
            </c:strRef>
          </c:cat>
          <c:val>
            <c:numRef>
              <c:f>Sheet1!$E$2:$E$4</c:f>
              <c:numCache>
                <c:formatCode>General</c:formatCode>
                <c:ptCount val="3"/>
                <c:pt idx="0">
                  <c:v>31</c:v>
                </c:pt>
                <c:pt idx="1">
                  <c:v>69</c:v>
                </c:pt>
                <c:pt idx="2">
                  <c:v>0</c:v>
                </c:pt>
              </c:numCache>
            </c:numRef>
          </c:val>
          <c:extLst>
            <c:ext xmlns:c16="http://schemas.microsoft.com/office/drawing/2014/chart" uri="{C3380CC4-5D6E-409C-BE32-E72D297353CC}">
              <c16:uniqueId val="{00000004-C2E6-4E81-9455-08BDDD4495B3}"/>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Does not know, cannot assess</c:v>
                </c:pt>
              </c:strCache>
            </c:strRef>
          </c:cat>
          <c:val>
            <c:numRef>
              <c:f>Sheet1!$F$2:$F$4</c:f>
              <c:numCache>
                <c:formatCode>General</c:formatCode>
                <c:ptCount val="3"/>
                <c:pt idx="0">
                  <c:v>65</c:v>
                </c:pt>
                <c:pt idx="1">
                  <c:v>35</c:v>
                </c:pt>
                <c:pt idx="2">
                  <c:v>0</c:v>
                </c:pt>
              </c:numCache>
            </c:numRef>
          </c:val>
          <c:extLst>
            <c:ext xmlns:c16="http://schemas.microsoft.com/office/drawing/2014/chart" uri="{C3380CC4-5D6E-409C-BE32-E72D297353CC}">
              <c16:uniqueId val="{00000005-C2E6-4E81-9455-08BDDD4495B3}"/>
            </c:ext>
          </c:extLst>
        </c:ser>
        <c:dLbls>
          <c:dLblPos val="outEnd"/>
          <c:showLegendKey val="0"/>
          <c:showVal val="1"/>
          <c:showCatName val="0"/>
          <c:showSerName val="0"/>
          <c:showPercent val="0"/>
          <c:showBubbleSize val="0"/>
        </c:dLbls>
        <c:gapWidth val="219"/>
        <c:overlap val="-27"/>
        <c:axId val="1088603424"/>
        <c:axId val="1088600928"/>
      </c:barChart>
      <c:catAx>
        <c:axId val="1088603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88600928"/>
        <c:crosses val="autoZero"/>
        <c:auto val="1"/>
        <c:lblAlgn val="ctr"/>
        <c:lblOffset val="100"/>
        <c:noMultiLvlLbl val="0"/>
      </c:catAx>
      <c:valAx>
        <c:axId val="1088600928"/>
        <c:scaling>
          <c:orientation val="minMax"/>
        </c:scaling>
        <c:delete val="1"/>
        <c:axPos val="l"/>
        <c:numFmt formatCode="General" sourceLinked="1"/>
        <c:majorTickMark val="none"/>
        <c:minorTickMark val="none"/>
        <c:tickLblPos val="nextTo"/>
        <c:crossAx val="1088603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r>
              <a:rPr lang="en-US" sz="1400" b="1" dirty="0">
                <a:solidFill>
                  <a:srgbClr val="005AA6"/>
                </a:solidFill>
              </a:rPr>
              <a:t>Serbia</a:t>
            </a:r>
          </a:p>
        </c:rich>
      </c:tx>
      <c:overlay val="0"/>
      <c:spPr>
        <a:noFill/>
        <a:ln>
          <a:noFill/>
        </a:ln>
        <a:effectLst/>
      </c:spPr>
      <c:txPr>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005AA6"/>
            </a:solidFill>
            <a:ln>
              <a:noFill/>
            </a:ln>
            <a:effectLst/>
          </c:spPr>
          <c:invertIfNegative val="0"/>
          <c:dPt>
            <c:idx val="9"/>
            <c:invertIfNegative val="0"/>
            <c:bubble3D val="0"/>
            <c:spPr>
              <a:solidFill>
                <a:srgbClr val="73C9E4"/>
              </a:solidFill>
              <a:ln>
                <a:noFill/>
              </a:ln>
              <a:effectLst/>
            </c:spPr>
            <c:extLst>
              <c:ext xmlns:c16="http://schemas.microsoft.com/office/drawing/2014/chart" uri="{C3380CC4-5D6E-409C-BE32-E72D297353CC}">
                <c16:uniqueId val="{00000005-6846-47E9-991D-2F0AA2933D46}"/>
              </c:ext>
            </c:extLst>
          </c:dPt>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Air conditioning</c:v>
                </c:pt>
                <c:pt idx="1">
                  <c:v>Tile stove</c:v>
                </c:pt>
                <c:pt idx="2">
                  <c:v>Pellet boiler</c:v>
                </c:pt>
                <c:pt idx="3">
                  <c:v>TA furnace</c:v>
                </c:pt>
                <c:pt idx="4">
                  <c:v>Gas heater or stove</c:v>
                </c:pt>
                <c:pt idx="5">
                  <c:v>Gas boiler</c:v>
                </c:pt>
                <c:pt idx="6">
                  <c:v>Room wood or coal heater</c:v>
                </c:pt>
                <c:pt idx="7">
                  <c:v>Wood or coal boiler</c:v>
                </c:pt>
                <c:pt idx="8">
                  <c:v>District heating via heating plant</c:v>
                </c:pt>
                <c:pt idx="9">
                  <c:v>Wood or coal stove</c:v>
                </c:pt>
              </c:strCache>
            </c:strRef>
          </c:cat>
          <c:val>
            <c:numRef>
              <c:f>Sheet1!$B$2:$B$11</c:f>
              <c:numCache>
                <c:formatCode>General</c:formatCode>
                <c:ptCount val="10"/>
                <c:pt idx="0">
                  <c:v>1</c:v>
                </c:pt>
                <c:pt idx="1">
                  <c:v>1</c:v>
                </c:pt>
                <c:pt idx="2">
                  <c:v>4</c:v>
                </c:pt>
                <c:pt idx="3">
                  <c:v>4</c:v>
                </c:pt>
                <c:pt idx="4">
                  <c:v>5</c:v>
                </c:pt>
                <c:pt idx="5">
                  <c:v>5</c:v>
                </c:pt>
                <c:pt idx="6">
                  <c:v>6</c:v>
                </c:pt>
                <c:pt idx="7">
                  <c:v>16</c:v>
                </c:pt>
                <c:pt idx="8">
                  <c:v>18</c:v>
                </c:pt>
                <c:pt idx="9">
                  <c:v>40</c:v>
                </c:pt>
              </c:numCache>
            </c:numRef>
          </c:val>
          <c:extLst>
            <c:ext xmlns:c16="http://schemas.microsoft.com/office/drawing/2014/chart" uri="{C3380CC4-5D6E-409C-BE32-E72D297353CC}">
              <c16:uniqueId val="{00000000-6846-47E9-991D-2F0AA2933D46}"/>
            </c:ext>
          </c:extLst>
        </c:ser>
        <c:dLbls>
          <c:dLblPos val="outEnd"/>
          <c:showLegendKey val="0"/>
          <c:showVal val="1"/>
          <c:showCatName val="0"/>
          <c:showSerName val="0"/>
          <c:showPercent val="0"/>
          <c:showBubbleSize val="0"/>
        </c:dLbls>
        <c:gapWidth val="219"/>
        <c:axId val="1244244880"/>
        <c:axId val="1244234896"/>
      </c:barChart>
      <c:catAx>
        <c:axId val="1244244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244234896"/>
        <c:crosses val="autoZero"/>
        <c:auto val="1"/>
        <c:lblAlgn val="ctr"/>
        <c:lblOffset val="100"/>
        <c:noMultiLvlLbl val="0"/>
      </c:catAx>
      <c:valAx>
        <c:axId val="1244234896"/>
        <c:scaling>
          <c:orientation val="minMax"/>
        </c:scaling>
        <c:delete val="1"/>
        <c:axPos val="b"/>
        <c:numFmt formatCode="General" sourceLinked="1"/>
        <c:majorTickMark val="none"/>
        <c:minorTickMark val="none"/>
        <c:tickLblPos val="nextTo"/>
        <c:crossAx val="12442448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r>
              <a:rPr lang="en-US" sz="1400" b="1">
                <a:solidFill>
                  <a:srgbClr val="005AA6"/>
                </a:solidFill>
              </a:rPr>
              <a:t>Montenegro</a:t>
            </a:r>
          </a:p>
        </c:rich>
      </c:tx>
      <c:overlay val="0"/>
      <c:spPr>
        <a:noFill/>
        <a:ln>
          <a:noFill/>
        </a:ln>
        <a:effectLst/>
      </c:spPr>
      <c:txPr>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005AA6"/>
            </a:solidFill>
            <a:ln>
              <a:noFill/>
            </a:ln>
            <a:effectLst/>
          </c:spPr>
          <c:invertIfNegative val="0"/>
          <c:dPt>
            <c:idx val="9"/>
            <c:invertIfNegative val="0"/>
            <c:bubble3D val="0"/>
            <c:spPr>
              <a:solidFill>
                <a:srgbClr val="73C9E4"/>
              </a:solidFill>
              <a:ln>
                <a:noFill/>
              </a:ln>
              <a:effectLst/>
            </c:spPr>
            <c:extLst>
              <c:ext xmlns:c16="http://schemas.microsoft.com/office/drawing/2014/chart" uri="{C3380CC4-5D6E-409C-BE32-E72D297353CC}">
                <c16:uniqueId val="{00000004-C988-47E1-94A7-952054B577D0}"/>
              </c:ext>
            </c:extLst>
          </c:dPt>
          <c:dLbls>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Does not know, cannot assess</c:v>
                </c:pt>
                <c:pt idx="1">
                  <c:v>Room wood or coal heater</c:v>
                </c:pt>
                <c:pt idx="2">
                  <c:v>Quartz heater</c:v>
                </c:pt>
                <c:pt idx="3">
                  <c:v>District heating via heating plant</c:v>
                </c:pt>
                <c:pt idx="4">
                  <c:v>Room pellet heater</c:v>
                </c:pt>
                <c:pt idx="5">
                  <c:v>Pellet boiler</c:v>
                </c:pt>
                <c:pt idx="6">
                  <c:v>Storage heater</c:v>
                </c:pt>
                <c:pt idx="7">
                  <c:v>Wood or coal boiler</c:v>
                </c:pt>
                <c:pt idx="8">
                  <c:v>Air-conditioning</c:v>
                </c:pt>
                <c:pt idx="9">
                  <c:v>Wood or coal stove</c:v>
                </c:pt>
              </c:strCache>
            </c:strRef>
          </c:cat>
          <c:val>
            <c:numRef>
              <c:f>Sheet1!$B$2:$B$11</c:f>
              <c:numCache>
                <c:formatCode>General</c:formatCode>
                <c:ptCount val="10"/>
                <c:pt idx="0">
                  <c:v>1</c:v>
                </c:pt>
                <c:pt idx="1">
                  <c:v>1</c:v>
                </c:pt>
                <c:pt idx="2">
                  <c:v>1</c:v>
                </c:pt>
                <c:pt idx="3">
                  <c:v>2</c:v>
                </c:pt>
                <c:pt idx="4">
                  <c:v>2</c:v>
                </c:pt>
                <c:pt idx="5">
                  <c:v>3</c:v>
                </c:pt>
                <c:pt idx="6">
                  <c:v>4</c:v>
                </c:pt>
                <c:pt idx="7">
                  <c:v>6</c:v>
                </c:pt>
                <c:pt idx="8">
                  <c:v>23</c:v>
                </c:pt>
                <c:pt idx="9">
                  <c:v>57</c:v>
                </c:pt>
              </c:numCache>
            </c:numRef>
          </c:val>
          <c:extLst>
            <c:ext xmlns:c16="http://schemas.microsoft.com/office/drawing/2014/chart" uri="{C3380CC4-5D6E-409C-BE32-E72D297353CC}">
              <c16:uniqueId val="{00000000-C988-47E1-94A7-952054B577D0}"/>
            </c:ext>
          </c:extLst>
        </c:ser>
        <c:dLbls>
          <c:dLblPos val="outEnd"/>
          <c:showLegendKey val="0"/>
          <c:showVal val="1"/>
          <c:showCatName val="0"/>
          <c:showSerName val="0"/>
          <c:showPercent val="0"/>
          <c:showBubbleSize val="0"/>
        </c:dLbls>
        <c:gapWidth val="182"/>
        <c:axId val="1037884080"/>
        <c:axId val="1037886576"/>
      </c:barChart>
      <c:catAx>
        <c:axId val="10378840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Sitka Banner" panose="02000505000000020004" pitchFamily="2" charset="0"/>
                <a:ea typeface="+mn-ea"/>
                <a:cs typeface="+mn-cs"/>
              </a:defRPr>
            </a:pPr>
            <a:endParaRPr lang="en-US"/>
          </a:p>
        </c:txPr>
        <c:crossAx val="1037886576"/>
        <c:crosses val="autoZero"/>
        <c:auto val="1"/>
        <c:lblAlgn val="ctr"/>
        <c:lblOffset val="100"/>
        <c:noMultiLvlLbl val="0"/>
      </c:catAx>
      <c:valAx>
        <c:axId val="1037886576"/>
        <c:scaling>
          <c:orientation val="minMax"/>
        </c:scaling>
        <c:delete val="1"/>
        <c:axPos val="b"/>
        <c:numFmt formatCode="General" sourceLinked="1"/>
        <c:majorTickMark val="none"/>
        <c:minorTickMark val="none"/>
        <c:tickLblPos val="nextTo"/>
        <c:crossAx val="1037884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Sitka Banner" panose="02000505000000020004" pitchFamily="2" charset="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r>
              <a:rPr lang="en-US" sz="1400" b="1">
                <a:solidFill>
                  <a:srgbClr val="005AA6"/>
                </a:solidFill>
              </a:rPr>
              <a:t>Albania</a:t>
            </a:r>
          </a:p>
        </c:rich>
      </c:tx>
      <c:layout>
        <c:manualLayout>
          <c:xMode val="edge"/>
          <c:yMode val="edge"/>
          <c:x val="0.42220005584677478"/>
          <c:y val="2.0408163265306121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005AA6"/>
            </a:solidFill>
            <a:ln>
              <a:noFill/>
            </a:ln>
            <a:effectLst/>
          </c:spPr>
          <c:invertIfNegative val="0"/>
          <c:dPt>
            <c:idx val="6"/>
            <c:invertIfNegative val="0"/>
            <c:bubble3D val="0"/>
            <c:spPr>
              <a:solidFill>
                <a:srgbClr val="73C9E4"/>
              </a:solidFill>
              <a:ln>
                <a:noFill/>
              </a:ln>
              <a:effectLst/>
            </c:spPr>
            <c:extLst>
              <c:ext xmlns:c16="http://schemas.microsoft.com/office/drawing/2014/chart" uri="{C3380CC4-5D6E-409C-BE32-E72D297353CC}">
                <c16:uniqueId val="{00000004-C544-4814-A16A-F6E3405A20E8}"/>
              </c:ext>
            </c:extLst>
          </c:dPt>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District heating via heating plant</c:v>
                </c:pt>
                <c:pt idx="1">
                  <c:v>Fan heater</c:v>
                </c:pt>
                <c:pt idx="2">
                  <c:v>Something else</c:v>
                </c:pt>
                <c:pt idx="3">
                  <c:v>Gas heater</c:v>
                </c:pt>
                <c:pt idx="4">
                  <c:v>Quartz heater</c:v>
                </c:pt>
                <c:pt idx="5">
                  <c:v>Air-conditioning</c:v>
                </c:pt>
                <c:pt idx="6">
                  <c:v>Wood or coal stove</c:v>
                </c:pt>
              </c:strCache>
            </c:strRef>
          </c:cat>
          <c:val>
            <c:numRef>
              <c:f>Sheet1!$B$2:$B$8</c:f>
              <c:numCache>
                <c:formatCode>General</c:formatCode>
                <c:ptCount val="7"/>
                <c:pt idx="0">
                  <c:v>1</c:v>
                </c:pt>
                <c:pt idx="1">
                  <c:v>2</c:v>
                </c:pt>
                <c:pt idx="2">
                  <c:v>3</c:v>
                </c:pt>
                <c:pt idx="3">
                  <c:v>10</c:v>
                </c:pt>
                <c:pt idx="4">
                  <c:v>11</c:v>
                </c:pt>
                <c:pt idx="5">
                  <c:v>25</c:v>
                </c:pt>
                <c:pt idx="6">
                  <c:v>48</c:v>
                </c:pt>
              </c:numCache>
            </c:numRef>
          </c:val>
          <c:extLst>
            <c:ext xmlns:c16="http://schemas.microsoft.com/office/drawing/2014/chart" uri="{C3380CC4-5D6E-409C-BE32-E72D297353CC}">
              <c16:uniqueId val="{00000000-C544-4814-A16A-F6E3405A20E8}"/>
            </c:ext>
          </c:extLst>
        </c:ser>
        <c:dLbls>
          <c:dLblPos val="outEnd"/>
          <c:showLegendKey val="0"/>
          <c:showVal val="1"/>
          <c:showCatName val="0"/>
          <c:showSerName val="0"/>
          <c:showPercent val="0"/>
          <c:showBubbleSize val="0"/>
        </c:dLbls>
        <c:gapWidth val="182"/>
        <c:axId val="1038491024"/>
        <c:axId val="1038491440"/>
      </c:barChart>
      <c:catAx>
        <c:axId val="10384910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38491440"/>
        <c:crosses val="autoZero"/>
        <c:auto val="1"/>
        <c:lblAlgn val="ctr"/>
        <c:lblOffset val="100"/>
        <c:noMultiLvlLbl val="0"/>
      </c:catAx>
      <c:valAx>
        <c:axId val="1038491440"/>
        <c:scaling>
          <c:orientation val="minMax"/>
        </c:scaling>
        <c:delete val="1"/>
        <c:axPos val="b"/>
        <c:numFmt formatCode="General" sourceLinked="1"/>
        <c:majorTickMark val="none"/>
        <c:minorTickMark val="none"/>
        <c:tickLblPos val="nextTo"/>
        <c:crossAx val="1038491024"/>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r>
              <a:rPr lang="en-US" sz="1400" b="1" dirty="0">
                <a:solidFill>
                  <a:srgbClr val="005AA6"/>
                </a:solidFill>
              </a:rPr>
              <a:t>North Macedonia</a:t>
            </a:r>
          </a:p>
        </c:rich>
      </c:tx>
      <c:overlay val="0"/>
      <c:spPr>
        <a:noFill/>
        <a:ln>
          <a:noFill/>
        </a:ln>
        <a:effectLst/>
      </c:spPr>
      <c:txPr>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005AA6"/>
            </a:solidFill>
            <a:ln>
              <a:noFill/>
            </a:ln>
            <a:effectLst/>
          </c:spPr>
          <c:invertIfNegative val="0"/>
          <c:dPt>
            <c:idx val="11"/>
            <c:invertIfNegative val="0"/>
            <c:bubble3D val="0"/>
            <c:spPr>
              <a:solidFill>
                <a:srgbClr val="73C9E4"/>
              </a:solidFill>
              <a:ln>
                <a:noFill/>
              </a:ln>
              <a:effectLst/>
            </c:spPr>
            <c:extLst>
              <c:ext xmlns:c16="http://schemas.microsoft.com/office/drawing/2014/chart" uri="{C3380CC4-5D6E-409C-BE32-E72D297353CC}">
                <c16:uniqueId val="{00000004-9D0A-475E-8DA1-11F7FBF6F060}"/>
              </c:ext>
            </c:extLst>
          </c:dPt>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Heat pump</c:v>
                </c:pt>
                <c:pt idx="1">
                  <c:v>Electric energy boiler</c:v>
                </c:pt>
                <c:pt idx="2">
                  <c:v>Fan heater</c:v>
                </c:pt>
                <c:pt idx="3">
                  <c:v>Quartz heater</c:v>
                </c:pt>
                <c:pt idx="4">
                  <c:v>Storage heater</c:v>
                </c:pt>
                <c:pt idx="5">
                  <c:v>Room pellet heater</c:v>
                </c:pt>
                <c:pt idx="6">
                  <c:v>Pellet boiler</c:v>
                </c:pt>
                <c:pt idx="7">
                  <c:v>District heating via heating plant</c:v>
                </c:pt>
                <c:pt idx="8">
                  <c:v>Wood or coal boiler</c:v>
                </c:pt>
                <c:pt idx="9">
                  <c:v>Room wood or coal heater</c:v>
                </c:pt>
                <c:pt idx="10">
                  <c:v>Air-conditioning</c:v>
                </c:pt>
                <c:pt idx="11">
                  <c:v>Wood or coal stove</c:v>
                </c:pt>
              </c:strCache>
            </c:strRef>
          </c:cat>
          <c:val>
            <c:numRef>
              <c:f>Sheet1!$B$2:$B$13</c:f>
              <c:numCache>
                <c:formatCode>General</c:formatCode>
                <c:ptCount val="12"/>
                <c:pt idx="0">
                  <c:v>1</c:v>
                </c:pt>
                <c:pt idx="1">
                  <c:v>1</c:v>
                </c:pt>
                <c:pt idx="2">
                  <c:v>1</c:v>
                </c:pt>
                <c:pt idx="3">
                  <c:v>1</c:v>
                </c:pt>
                <c:pt idx="4">
                  <c:v>4</c:v>
                </c:pt>
                <c:pt idx="5">
                  <c:v>5</c:v>
                </c:pt>
                <c:pt idx="6">
                  <c:v>6</c:v>
                </c:pt>
                <c:pt idx="7">
                  <c:v>7</c:v>
                </c:pt>
                <c:pt idx="8">
                  <c:v>7</c:v>
                </c:pt>
                <c:pt idx="9">
                  <c:v>10</c:v>
                </c:pt>
                <c:pt idx="10">
                  <c:v>20</c:v>
                </c:pt>
                <c:pt idx="11">
                  <c:v>37</c:v>
                </c:pt>
              </c:numCache>
            </c:numRef>
          </c:val>
          <c:extLst>
            <c:ext xmlns:c16="http://schemas.microsoft.com/office/drawing/2014/chart" uri="{C3380CC4-5D6E-409C-BE32-E72D297353CC}">
              <c16:uniqueId val="{00000000-9D0A-475E-8DA1-11F7FBF6F060}"/>
            </c:ext>
          </c:extLst>
        </c:ser>
        <c:dLbls>
          <c:dLblPos val="outEnd"/>
          <c:showLegendKey val="0"/>
          <c:showVal val="1"/>
          <c:showCatName val="0"/>
          <c:showSerName val="0"/>
          <c:showPercent val="0"/>
          <c:showBubbleSize val="0"/>
        </c:dLbls>
        <c:gapWidth val="182"/>
        <c:axId val="1247448336"/>
        <c:axId val="1247432944"/>
      </c:barChart>
      <c:catAx>
        <c:axId val="12474483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247432944"/>
        <c:crosses val="autoZero"/>
        <c:auto val="1"/>
        <c:lblAlgn val="ctr"/>
        <c:lblOffset val="100"/>
        <c:noMultiLvlLbl val="0"/>
      </c:catAx>
      <c:valAx>
        <c:axId val="1247432944"/>
        <c:scaling>
          <c:orientation val="minMax"/>
        </c:scaling>
        <c:delete val="1"/>
        <c:axPos val="b"/>
        <c:numFmt formatCode="General" sourceLinked="1"/>
        <c:majorTickMark val="none"/>
        <c:minorTickMark val="none"/>
        <c:tickLblPos val="nextTo"/>
        <c:crossAx val="1247448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r>
              <a:rPr lang="en-US" sz="1400" b="1">
                <a:solidFill>
                  <a:srgbClr val="005AA6"/>
                </a:solidFill>
              </a:rPr>
              <a:t>Kosovo *</a:t>
            </a:r>
          </a:p>
        </c:rich>
      </c:tx>
      <c:overlay val="0"/>
      <c:spPr>
        <a:noFill/>
        <a:ln>
          <a:noFill/>
        </a:ln>
        <a:effectLst/>
      </c:spPr>
      <c:txPr>
        <a:bodyPr rot="0" spcFirstLastPara="1" vertOverflow="ellipsis" vert="horz" wrap="square" anchor="ctr" anchorCtr="1"/>
        <a:lstStyle/>
        <a:p>
          <a:pPr>
            <a:defRPr sz="1400" b="1" i="0" u="none" strike="noStrike" kern="1200" spc="0" baseline="0">
              <a:solidFill>
                <a:srgbClr val="005AA6"/>
              </a:solidFill>
              <a:latin typeface="Sitka Banner" panose="02000505000000020004" pitchFamily="2" charset="0"/>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005AA6"/>
            </a:solidFill>
            <a:ln>
              <a:noFill/>
            </a:ln>
            <a:effectLst/>
          </c:spPr>
          <c:invertIfNegative val="0"/>
          <c:dPt>
            <c:idx val="11"/>
            <c:invertIfNegative val="0"/>
            <c:bubble3D val="0"/>
            <c:spPr>
              <a:solidFill>
                <a:srgbClr val="73C9E4"/>
              </a:solidFill>
              <a:ln>
                <a:noFill/>
              </a:ln>
              <a:effectLst/>
            </c:spPr>
            <c:extLst>
              <c:ext xmlns:c16="http://schemas.microsoft.com/office/drawing/2014/chart" uri="{C3380CC4-5D6E-409C-BE32-E72D297353CC}">
                <c16:uniqueId val="{00000004-CD07-4262-85E0-702918527150}"/>
              </c:ext>
            </c:extLst>
          </c:dPt>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Fan heater</c:v>
                </c:pt>
                <c:pt idx="1">
                  <c:v>Storage heater</c:v>
                </c:pt>
                <c:pt idx="2">
                  <c:v>Room pellet heater</c:v>
                </c:pt>
                <c:pt idx="3">
                  <c:v>Room wood or coal heater</c:v>
                </c:pt>
                <c:pt idx="4">
                  <c:v>Heat pump</c:v>
                </c:pt>
                <c:pt idx="5">
                  <c:v>Something else</c:v>
                </c:pt>
                <c:pt idx="6">
                  <c:v>Air-conditioning</c:v>
                </c:pt>
                <c:pt idx="7">
                  <c:v>Quartz heater</c:v>
                </c:pt>
                <c:pt idx="8">
                  <c:v>Pellet boiler</c:v>
                </c:pt>
                <c:pt idx="9">
                  <c:v>Wood or coal boiler</c:v>
                </c:pt>
                <c:pt idx="10">
                  <c:v>District heating via heating plant</c:v>
                </c:pt>
                <c:pt idx="11">
                  <c:v>Wood or coal stove</c:v>
                </c:pt>
              </c:strCache>
            </c:strRef>
          </c:cat>
          <c:val>
            <c:numRef>
              <c:f>Sheet1!$B$2:$B$13</c:f>
              <c:numCache>
                <c:formatCode>General</c:formatCode>
                <c:ptCount val="12"/>
                <c:pt idx="0">
                  <c:v>1</c:v>
                </c:pt>
                <c:pt idx="1">
                  <c:v>1</c:v>
                </c:pt>
                <c:pt idx="2">
                  <c:v>1</c:v>
                </c:pt>
                <c:pt idx="3">
                  <c:v>1</c:v>
                </c:pt>
                <c:pt idx="4">
                  <c:v>1</c:v>
                </c:pt>
                <c:pt idx="5">
                  <c:v>2</c:v>
                </c:pt>
                <c:pt idx="6">
                  <c:v>2</c:v>
                </c:pt>
                <c:pt idx="7">
                  <c:v>2</c:v>
                </c:pt>
                <c:pt idx="8">
                  <c:v>4</c:v>
                </c:pt>
                <c:pt idx="9">
                  <c:v>7</c:v>
                </c:pt>
                <c:pt idx="10">
                  <c:v>15</c:v>
                </c:pt>
                <c:pt idx="11">
                  <c:v>63</c:v>
                </c:pt>
              </c:numCache>
            </c:numRef>
          </c:val>
          <c:extLst>
            <c:ext xmlns:c16="http://schemas.microsoft.com/office/drawing/2014/chart" uri="{C3380CC4-5D6E-409C-BE32-E72D297353CC}">
              <c16:uniqueId val="{00000000-CD07-4262-85E0-702918527150}"/>
            </c:ext>
          </c:extLst>
        </c:ser>
        <c:dLbls>
          <c:dLblPos val="outEnd"/>
          <c:showLegendKey val="0"/>
          <c:showVal val="1"/>
          <c:showCatName val="0"/>
          <c:showSerName val="0"/>
          <c:showPercent val="0"/>
          <c:showBubbleSize val="0"/>
        </c:dLbls>
        <c:gapWidth val="182"/>
        <c:axId val="1247437520"/>
        <c:axId val="1247435440"/>
      </c:barChart>
      <c:catAx>
        <c:axId val="12474375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247435440"/>
        <c:crosses val="autoZero"/>
        <c:auto val="1"/>
        <c:lblAlgn val="ctr"/>
        <c:lblOffset val="100"/>
        <c:noMultiLvlLbl val="0"/>
      </c:catAx>
      <c:valAx>
        <c:axId val="1247435440"/>
        <c:scaling>
          <c:orientation val="minMax"/>
        </c:scaling>
        <c:delete val="1"/>
        <c:axPos val="b"/>
        <c:numFmt formatCode="General" sourceLinked="1"/>
        <c:majorTickMark val="none"/>
        <c:minorTickMark val="none"/>
        <c:tickLblPos val="nextTo"/>
        <c:crossAx val="12474375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Wood or coal stove</c:v>
                </c:pt>
                <c:pt idx="1">
                  <c:v>District heating via heating plant</c:v>
                </c:pt>
                <c:pt idx="2">
                  <c:v>Wood or coal boiler</c:v>
                </c:pt>
                <c:pt idx="3">
                  <c:v>Air-conditioning</c:v>
                </c:pt>
                <c:pt idx="4">
                  <c:v>Quartz heater</c:v>
                </c:pt>
                <c:pt idx="5">
                  <c:v>Room wood or coal heater</c:v>
                </c:pt>
              </c:strCache>
            </c:strRef>
          </c:cat>
          <c:val>
            <c:numRef>
              <c:f>Sheet1!$B$2:$B$7</c:f>
              <c:numCache>
                <c:formatCode>General</c:formatCode>
                <c:ptCount val="6"/>
                <c:pt idx="0">
                  <c:v>40</c:v>
                </c:pt>
                <c:pt idx="1">
                  <c:v>18</c:v>
                </c:pt>
                <c:pt idx="2">
                  <c:v>16</c:v>
                </c:pt>
              </c:numCache>
            </c:numRef>
          </c:val>
          <c:extLst>
            <c:ext xmlns:c16="http://schemas.microsoft.com/office/drawing/2014/chart" uri="{C3380CC4-5D6E-409C-BE32-E72D297353CC}">
              <c16:uniqueId val="{00000000-03AA-4DEF-8530-2568C0DC0EB5}"/>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Wood or coal stove</c:v>
                </c:pt>
                <c:pt idx="1">
                  <c:v>District heating via heating plant</c:v>
                </c:pt>
                <c:pt idx="2">
                  <c:v>Wood or coal boiler</c:v>
                </c:pt>
                <c:pt idx="3">
                  <c:v>Air-conditioning</c:v>
                </c:pt>
                <c:pt idx="4">
                  <c:v>Quartz heater</c:v>
                </c:pt>
                <c:pt idx="5">
                  <c:v>Room wood or coal heater</c:v>
                </c:pt>
              </c:strCache>
            </c:strRef>
          </c:cat>
          <c:val>
            <c:numRef>
              <c:f>Sheet1!$C$2:$C$7</c:f>
              <c:numCache>
                <c:formatCode>General</c:formatCode>
                <c:ptCount val="6"/>
                <c:pt idx="0">
                  <c:v>57</c:v>
                </c:pt>
                <c:pt idx="2">
                  <c:v>6</c:v>
                </c:pt>
                <c:pt idx="3">
                  <c:v>23</c:v>
                </c:pt>
              </c:numCache>
            </c:numRef>
          </c:val>
          <c:extLst>
            <c:ext xmlns:c16="http://schemas.microsoft.com/office/drawing/2014/chart" uri="{C3380CC4-5D6E-409C-BE32-E72D297353CC}">
              <c16:uniqueId val="{00000001-03AA-4DEF-8530-2568C0DC0EB5}"/>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Wood or coal stove</c:v>
                </c:pt>
                <c:pt idx="1">
                  <c:v>District heating via heating plant</c:v>
                </c:pt>
                <c:pt idx="2">
                  <c:v>Wood or coal boiler</c:v>
                </c:pt>
                <c:pt idx="3">
                  <c:v>Air-conditioning</c:v>
                </c:pt>
                <c:pt idx="4">
                  <c:v>Quartz heater</c:v>
                </c:pt>
                <c:pt idx="5">
                  <c:v>Room wood or coal heater</c:v>
                </c:pt>
              </c:strCache>
            </c:strRef>
          </c:cat>
          <c:val>
            <c:numRef>
              <c:f>Sheet1!$D$2:$D$7</c:f>
              <c:numCache>
                <c:formatCode>General</c:formatCode>
                <c:ptCount val="6"/>
                <c:pt idx="0">
                  <c:v>48</c:v>
                </c:pt>
                <c:pt idx="3">
                  <c:v>25</c:v>
                </c:pt>
                <c:pt idx="4">
                  <c:v>11</c:v>
                </c:pt>
              </c:numCache>
            </c:numRef>
          </c:val>
          <c:extLst>
            <c:ext xmlns:c16="http://schemas.microsoft.com/office/drawing/2014/chart" uri="{C3380CC4-5D6E-409C-BE32-E72D297353CC}">
              <c16:uniqueId val="{00000002-03AA-4DEF-8530-2568C0DC0EB5}"/>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Wood or coal stove</c:v>
                </c:pt>
                <c:pt idx="1">
                  <c:v>District heating via heating plant</c:v>
                </c:pt>
                <c:pt idx="2">
                  <c:v>Wood or coal boiler</c:v>
                </c:pt>
                <c:pt idx="3">
                  <c:v>Air-conditioning</c:v>
                </c:pt>
                <c:pt idx="4">
                  <c:v>Quartz heater</c:v>
                </c:pt>
                <c:pt idx="5">
                  <c:v>Room wood or coal heater</c:v>
                </c:pt>
              </c:strCache>
            </c:strRef>
          </c:cat>
          <c:val>
            <c:numRef>
              <c:f>Sheet1!$E$2:$E$7</c:f>
              <c:numCache>
                <c:formatCode>General</c:formatCode>
                <c:ptCount val="6"/>
                <c:pt idx="0">
                  <c:v>37</c:v>
                </c:pt>
                <c:pt idx="3">
                  <c:v>20</c:v>
                </c:pt>
                <c:pt idx="5">
                  <c:v>10</c:v>
                </c:pt>
              </c:numCache>
            </c:numRef>
          </c:val>
          <c:extLst>
            <c:ext xmlns:c16="http://schemas.microsoft.com/office/drawing/2014/chart" uri="{C3380CC4-5D6E-409C-BE32-E72D297353CC}">
              <c16:uniqueId val="{00000004-03AA-4DEF-8530-2568C0DC0EB5}"/>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Wood or coal stove</c:v>
                </c:pt>
                <c:pt idx="1">
                  <c:v>District heating via heating plant</c:v>
                </c:pt>
                <c:pt idx="2">
                  <c:v>Wood or coal boiler</c:v>
                </c:pt>
                <c:pt idx="3">
                  <c:v>Air-conditioning</c:v>
                </c:pt>
                <c:pt idx="4">
                  <c:v>Quartz heater</c:v>
                </c:pt>
                <c:pt idx="5">
                  <c:v>Room wood or coal heater</c:v>
                </c:pt>
              </c:strCache>
            </c:strRef>
          </c:cat>
          <c:val>
            <c:numRef>
              <c:f>Sheet1!$F$2:$F$7</c:f>
              <c:numCache>
                <c:formatCode>General</c:formatCode>
                <c:ptCount val="6"/>
                <c:pt idx="0">
                  <c:v>63</c:v>
                </c:pt>
                <c:pt idx="1">
                  <c:v>15</c:v>
                </c:pt>
                <c:pt idx="2">
                  <c:v>7</c:v>
                </c:pt>
              </c:numCache>
            </c:numRef>
          </c:val>
          <c:extLst>
            <c:ext xmlns:c16="http://schemas.microsoft.com/office/drawing/2014/chart" uri="{C3380CC4-5D6E-409C-BE32-E72D297353CC}">
              <c16:uniqueId val="{00000005-03AA-4DEF-8530-2568C0DC0EB5}"/>
            </c:ext>
          </c:extLst>
        </c:ser>
        <c:dLbls>
          <c:dLblPos val="outEnd"/>
          <c:showLegendKey val="0"/>
          <c:showVal val="1"/>
          <c:showCatName val="0"/>
          <c:showSerName val="0"/>
          <c:showPercent val="0"/>
          <c:showBubbleSize val="0"/>
        </c:dLbls>
        <c:gapWidth val="219"/>
        <c:overlap val="-27"/>
        <c:axId val="1088877568"/>
        <c:axId val="1088877984"/>
      </c:barChart>
      <c:catAx>
        <c:axId val="1088877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88877984"/>
        <c:crosses val="autoZero"/>
        <c:auto val="1"/>
        <c:lblAlgn val="ctr"/>
        <c:lblOffset val="100"/>
        <c:noMultiLvlLbl val="0"/>
      </c:catAx>
      <c:valAx>
        <c:axId val="1088877984"/>
        <c:scaling>
          <c:orientation val="minMax"/>
        </c:scaling>
        <c:delete val="1"/>
        <c:axPos val="l"/>
        <c:numFmt formatCode="General" sourceLinked="1"/>
        <c:majorTickMark val="none"/>
        <c:minorTickMark val="none"/>
        <c:tickLblPos val="nextTo"/>
        <c:crossAx val="1088877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 no answer</c:v>
                </c:pt>
                <c:pt idx="1">
                  <c:v>up to 10 years</c:v>
                </c:pt>
                <c:pt idx="2">
                  <c:v>11 to 20 years</c:v>
                </c:pt>
                <c:pt idx="3">
                  <c:v>21 to 30 years</c:v>
                </c:pt>
                <c:pt idx="4">
                  <c:v>More than 30 years</c:v>
                </c:pt>
              </c:strCache>
            </c:strRef>
          </c:cat>
          <c:val>
            <c:numRef>
              <c:f>Sheet1!$B$3:$B$6</c:f>
              <c:numCache>
                <c:formatCode>General</c:formatCode>
                <c:ptCount val="4"/>
                <c:pt idx="0">
                  <c:v>44</c:v>
                </c:pt>
                <c:pt idx="1">
                  <c:v>27</c:v>
                </c:pt>
                <c:pt idx="2">
                  <c:v>14</c:v>
                </c:pt>
                <c:pt idx="3">
                  <c:v>12</c:v>
                </c:pt>
              </c:numCache>
            </c:numRef>
          </c:val>
          <c:extLst>
            <c:ext xmlns:c16="http://schemas.microsoft.com/office/drawing/2014/chart" uri="{C3380CC4-5D6E-409C-BE32-E72D297353CC}">
              <c16:uniqueId val="{00000000-FDEA-4B79-8A14-1CF60A547910}"/>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 no answer</c:v>
                </c:pt>
                <c:pt idx="1">
                  <c:v>up to 10 years</c:v>
                </c:pt>
                <c:pt idx="2">
                  <c:v>11 to 20 years</c:v>
                </c:pt>
                <c:pt idx="3">
                  <c:v>21 to 30 years</c:v>
                </c:pt>
                <c:pt idx="4">
                  <c:v>More than 30 years</c:v>
                </c:pt>
              </c:strCache>
            </c:strRef>
          </c:cat>
          <c:val>
            <c:numRef>
              <c:f>Sheet1!$C$2:$C$6</c:f>
              <c:numCache>
                <c:formatCode>General</c:formatCode>
                <c:ptCount val="5"/>
                <c:pt idx="0">
                  <c:v>7</c:v>
                </c:pt>
                <c:pt idx="1">
                  <c:v>56</c:v>
                </c:pt>
                <c:pt idx="2">
                  <c:v>28</c:v>
                </c:pt>
                <c:pt idx="3">
                  <c:v>7</c:v>
                </c:pt>
                <c:pt idx="4">
                  <c:v>2</c:v>
                </c:pt>
              </c:numCache>
            </c:numRef>
          </c:val>
          <c:extLst>
            <c:ext xmlns:c16="http://schemas.microsoft.com/office/drawing/2014/chart" uri="{C3380CC4-5D6E-409C-BE32-E72D297353CC}">
              <c16:uniqueId val="{00000001-FDEA-4B79-8A14-1CF60A547910}"/>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 no answer</c:v>
                </c:pt>
                <c:pt idx="1">
                  <c:v>up to 10 years</c:v>
                </c:pt>
                <c:pt idx="2">
                  <c:v>11 to 20 years</c:v>
                </c:pt>
                <c:pt idx="3">
                  <c:v>21 to 30 years</c:v>
                </c:pt>
                <c:pt idx="4">
                  <c:v>More than 30 years</c:v>
                </c:pt>
              </c:strCache>
            </c:strRef>
          </c:cat>
          <c:val>
            <c:numRef>
              <c:f>Sheet1!$D$2:$D$6</c:f>
              <c:numCache>
                <c:formatCode>General</c:formatCode>
                <c:ptCount val="5"/>
                <c:pt idx="0">
                  <c:v>2</c:v>
                </c:pt>
                <c:pt idx="1">
                  <c:v>79</c:v>
                </c:pt>
                <c:pt idx="2">
                  <c:v>16</c:v>
                </c:pt>
                <c:pt idx="3">
                  <c:v>2</c:v>
                </c:pt>
                <c:pt idx="4">
                  <c:v>1</c:v>
                </c:pt>
              </c:numCache>
            </c:numRef>
          </c:val>
          <c:extLst>
            <c:ext xmlns:c16="http://schemas.microsoft.com/office/drawing/2014/chart" uri="{C3380CC4-5D6E-409C-BE32-E72D297353CC}">
              <c16:uniqueId val="{00000002-FDEA-4B79-8A14-1CF60A547910}"/>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 no answer</c:v>
                </c:pt>
                <c:pt idx="1">
                  <c:v>up to 10 years</c:v>
                </c:pt>
                <c:pt idx="2">
                  <c:v>11 to 20 years</c:v>
                </c:pt>
                <c:pt idx="3">
                  <c:v>21 to 30 years</c:v>
                </c:pt>
                <c:pt idx="4">
                  <c:v>More than 30 years</c:v>
                </c:pt>
              </c:strCache>
            </c:strRef>
          </c:cat>
          <c:val>
            <c:numRef>
              <c:f>Sheet1!$E$2:$E$6</c:f>
              <c:numCache>
                <c:formatCode>General</c:formatCode>
                <c:ptCount val="5"/>
                <c:pt idx="0">
                  <c:v>7</c:v>
                </c:pt>
                <c:pt idx="1">
                  <c:v>56</c:v>
                </c:pt>
                <c:pt idx="2">
                  <c:v>28</c:v>
                </c:pt>
                <c:pt idx="3">
                  <c:v>7</c:v>
                </c:pt>
                <c:pt idx="4">
                  <c:v>2</c:v>
                </c:pt>
              </c:numCache>
            </c:numRef>
          </c:val>
          <c:extLst>
            <c:ext xmlns:c16="http://schemas.microsoft.com/office/drawing/2014/chart" uri="{C3380CC4-5D6E-409C-BE32-E72D297353CC}">
              <c16:uniqueId val="{00000004-FDEA-4B79-8A14-1CF60A547910}"/>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 no answer</c:v>
                </c:pt>
                <c:pt idx="1">
                  <c:v>up to 10 years</c:v>
                </c:pt>
                <c:pt idx="2">
                  <c:v>11 to 20 years</c:v>
                </c:pt>
                <c:pt idx="3">
                  <c:v>21 to 30 years</c:v>
                </c:pt>
                <c:pt idx="4">
                  <c:v>More than 30 years</c:v>
                </c:pt>
              </c:strCache>
            </c:strRef>
          </c:cat>
          <c:val>
            <c:numRef>
              <c:f>Sheet1!$F$2:$F$6</c:f>
              <c:numCache>
                <c:formatCode>General</c:formatCode>
                <c:ptCount val="5"/>
                <c:pt idx="0">
                  <c:v>3</c:v>
                </c:pt>
                <c:pt idx="1">
                  <c:v>56</c:v>
                </c:pt>
                <c:pt idx="2">
                  <c:v>27</c:v>
                </c:pt>
                <c:pt idx="3">
                  <c:v>8</c:v>
                </c:pt>
                <c:pt idx="4">
                  <c:v>6</c:v>
                </c:pt>
              </c:numCache>
            </c:numRef>
          </c:val>
          <c:extLst>
            <c:ext xmlns:c16="http://schemas.microsoft.com/office/drawing/2014/chart" uri="{C3380CC4-5D6E-409C-BE32-E72D297353CC}">
              <c16:uniqueId val="{00000005-FDEA-4B79-8A14-1CF60A547910}"/>
            </c:ext>
          </c:extLst>
        </c:ser>
        <c:dLbls>
          <c:dLblPos val="outEnd"/>
          <c:showLegendKey val="0"/>
          <c:showVal val="1"/>
          <c:showCatName val="0"/>
          <c:showSerName val="0"/>
          <c:showPercent val="0"/>
          <c:showBubbleSize val="0"/>
        </c:dLbls>
        <c:gapWidth val="219"/>
        <c:overlap val="-27"/>
        <c:axId val="1482538224"/>
        <c:axId val="1482535312"/>
      </c:barChart>
      <c:catAx>
        <c:axId val="1482538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482535312"/>
        <c:crosses val="autoZero"/>
        <c:auto val="1"/>
        <c:lblAlgn val="ctr"/>
        <c:lblOffset val="100"/>
        <c:noMultiLvlLbl val="0"/>
      </c:catAx>
      <c:valAx>
        <c:axId val="1482535312"/>
        <c:scaling>
          <c:orientation val="minMax"/>
        </c:scaling>
        <c:delete val="1"/>
        <c:axPos val="l"/>
        <c:numFmt formatCode="General" sourceLinked="1"/>
        <c:majorTickMark val="none"/>
        <c:minorTickMark val="none"/>
        <c:tickLblPos val="nextTo"/>
        <c:crossAx val="1482538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Up to one hour</c:v>
                </c:pt>
                <c:pt idx="1">
                  <c:v>Between 1-4 h</c:v>
                </c:pt>
                <c:pt idx="2">
                  <c:v>Between 4 - 8 h</c:v>
                </c:pt>
                <c:pt idx="3">
                  <c:v>More than eight hours</c:v>
                </c:pt>
                <c:pt idx="4">
                  <c:v>Does not know, cannot assess</c:v>
                </c:pt>
              </c:strCache>
            </c:strRef>
          </c:cat>
          <c:val>
            <c:numRef>
              <c:f>Sheet1!$B$2:$B$6</c:f>
              <c:numCache>
                <c:formatCode>General</c:formatCode>
                <c:ptCount val="5"/>
                <c:pt idx="0">
                  <c:v>10</c:v>
                </c:pt>
                <c:pt idx="1">
                  <c:v>11</c:v>
                </c:pt>
                <c:pt idx="2">
                  <c:v>16</c:v>
                </c:pt>
                <c:pt idx="3">
                  <c:v>45</c:v>
                </c:pt>
                <c:pt idx="4">
                  <c:v>18</c:v>
                </c:pt>
              </c:numCache>
            </c:numRef>
          </c:val>
          <c:extLst>
            <c:ext xmlns:c16="http://schemas.microsoft.com/office/drawing/2014/chart" uri="{C3380CC4-5D6E-409C-BE32-E72D297353CC}">
              <c16:uniqueId val="{00000000-ADEC-4139-8038-2E12FC36BD62}"/>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Up to one hour</c:v>
                </c:pt>
                <c:pt idx="1">
                  <c:v>Between 1-4 h</c:v>
                </c:pt>
                <c:pt idx="2">
                  <c:v>Between 4 - 8 h</c:v>
                </c:pt>
                <c:pt idx="3">
                  <c:v>More than eight hours</c:v>
                </c:pt>
                <c:pt idx="4">
                  <c:v>Does not know, cannot assess</c:v>
                </c:pt>
              </c:strCache>
            </c:strRef>
          </c:cat>
          <c:val>
            <c:numRef>
              <c:f>Sheet1!$C$2:$C$6</c:f>
              <c:numCache>
                <c:formatCode>General</c:formatCode>
                <c:ptCount val="5"/>
                <c:pt idx="0">
                  <c:v>6</c:v>
                </c:pt>
                <c:pt idx="1">
                  <c:v>10</c:v>
                </c:pt>
                <c:pt idx="2">
                  <c:v>45</c:v>
                </c:pt>
                <c:pt idx="3">
                  <c:v>38</c:v>
                </c:pt>
                <c:pt idx="4">
                  <c:v>1</c:v>
                </c:pt>
              </c:numCache>
            </c:numRef>
          </c:val>
          <c:extLst>
            <c:ext xmlns:c16="http://schemas.microsoft.com/office/drawing/2014/chart" uri="{C3380CC4-5D6E-409C-BE32-E72D297353CC}">
              <c16:uniqueId val="{00000001-ADEC-4139-8038-2E12FC36BD62}"/>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Up to one hour</c:v>
                </c:pt>
                <c:pt idx="1">
                  <c:v>Between 1-4 h</c:v>
                </c:pt>
                <c:pt idx="2">
                  <c:v>Between 4 - 8 h</c:v>
                </c:pt>
                <c:pt idx="3">
                  <c:v>More than eight hours</c:v>
                </c:pt>
                <c:pt idx="4">
                  <c:v>Does not know, cannot assess</c:v>
                </c:pt>
              </c:strCache>
            </c:strRef>
          </c:cat>
          <c:val>
            <c:numRef>
              <c:f>Sheet1!$D$2:$D$6</c:f>
              <c:numCache>
                <c:formatCode>General</c:formatCode>
                <c:ptCount val="5"/>
                <c:pt idx="0">
                  <c:v>3</c:v>
                </c:pt>
                <c:pt idx="1">
                  <c:v>24</c:v>
                </c:pt>
                <c:pt idx="2">
                  <c:v>56</c:v>
                </c:pt>
                <c:pt idx="3">
                  <c:v>17</c:v>
                </c:pt>
                <c:pt idx="4">
                  <c:v>0</c:v>
                </c:pt>
              </c:numCache>
            </c:numRef>
          </c:val>
          <c:extLst>
            <c:ext xmlns:c16="http://schemas.microsoft.com/office/drawing/2014/chart" uri="{C3380CC4-5D6E-409C-BE32-E72D297353CC}">
              <c16:uniqueId val="{00000002-ADEC-4139-8038-2E12FC36BD62}"/>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Up to one hour</c:v>
                </c:pt>
                <c:pt idx="1">
                  <c:v>Between 1-4 h</c:v>
                </c:pt>
                <c:pt idx="2">
                  <c:v>Between 4 - 8 h</c:v>
                </c:pt>
                <c:pt idx="3">
                  <c:v>More than eight hours</c:v>
                </c:pt>
                <c:pt idx="4">
                  <c:v>Does not know, cannot assess</c:v>
                </c:pt>
              </c:strCache>
            </c:strRef>
          </c:cat>
          <c:val>
            <c:numRef>
              <c:f>Sheet1!$E$2:$E$6</c:f>
              <c:numCache>
                <c:formatCode>General</c:formatCode>
                <c:ptCount val="5"/>
                <c:pt idx="0">
                  <c:v>4</c:v>
                </c:pt>
                <c:pt idx="1">
                  <c:v>9</c:v>
                </c:pt>
                <c:pt idx="2">
                  <c:v>40</c:v>
                </c:pt>
                <c:pt idx="3">
                  <c:v>47</c:v>
                </c:pt>
                <c:pt idx="4">
                  <c:v>0</c:v>
                </c:pt>
              </c:numCache>
            </c:numRef>
          </c:val>
          <c:extLst>
            <c:ext xmlns:c16="http://schemas.microsoft.com/office/drawing/2014/chart" uri="{C3380CC4-5D6E-409C-BE32-E72D297353CC}">
              <c16:uniqueId val="{00000004-ADEC-4139-8038-2E12FC36BD62}"/>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Up to one hour</c:v>
                </c:pt>
                <c:pt idx="1">
                  <c:v>Between 1-4 h</c:v>
                </c:pt>
                <c:pt idx="2">
                  <c:v>Between 4 - 8 h</c:v>
                </c:pt>
                <c:pt idx="3">
                  <c:v>More than eight hours</c:v>
                </c:pt>
                <c:pt idx="4">
                  <c:v>Does not know, cannot assess</c:v>
                </c:pt>
              </c:strCache>
            </c:strRef>
          </c:cat>
          <c:val>
            <c:numRef>
              <c:f>Sheet1!$F$2:$F$6</c:f>
              <c:numCache>
                <c:formatCode>General</c:formatCode>
                <c:ptCount val="5"/>
                <c:pt idx="0">
                  <c:v>0</c:v>
                </c:pt>
                <c:pt idx="1">
                  <c:v>25</c:v>
                </c:pt>
                <c:pt idx="2">
                  <c:v>34</c:v>
                </c:pt>
                <c:pt idx="3">
                  <c:v>41</c:v>
                </c:pt>
                <c:pt idx="4">
                  <c:v>0</c:v>
                </c:pt>
              </c:numCache>
            </c:numRef>
          </c:val>
          <c:extLst>
            <c:ext xmlns:c16="http://schemas.microsoft.com/office/drawing/2014/chart" uri="{C3380CC4-5D6E-409C-BE32-E72D297353CC}">
              <c16:uniqueId val="{00000005-ADEC-4139-8038-2E12FC36BD62}"/>
            </c:ext>
          </c:extLst>
        </c:ser>
        <c:dLbls>
          <c:dLblPos val="outEnd"/>
          <c:showLegendKey val="0"/>
          <c:showVal val="1"/>
          <c:showCatName val="0"/>
          <c:showSerName val="0"/>
          <c:showPercent val="0"/>
          <c:showBubbleSize val="0"/>
        </c:dLbls>
        <c:gapWidth val="219"/>
        <c:overlap val="-27"/>
        <c:axId val="1079340016"/>
        <c:axId val="1079337936"/>
      </c:barChart>
      <c:catAx>
        <c:axId val="1079340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79337936"/>
        <c:crosses val="autoZero"/>
        <c:auto val="1"/>
        <c:lblAlgn val="ctr"/>
        <c:lblOffset val="100"/>
        <c:noMultiLvlLbl val="0"/>
      </c:catAx>
      <c:valAx>
        <c:axId val="1079337936"/>
        <c:scaling>
          <c:orientation val="minMax"/>
        </c:scaling>
        <c:delete val="1"/>
        <c:axPos val="l"/>
        <c:numFmt formatCode="General" sourceLinked="1"/>
        <c:majorTickMark val="none"/>
        <c:minorTickMark val="none"/>
        <c:tickLblPos val="nextTo"/>
        <c:crossAx val="1079340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22225" cap="rnd" cmpd="sng" algn="ctr">
              <a:solidFill>
                <a:srgbClr val="005AA6"/>
              </a:solidFill>
              <a:round/>
            </a:ln>
            <a:effectLst/>
          </c:spPr>
          <c:marker>
            <c:symbol val="none"/>
          </c:marker>
          <c:dLbls>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Sitka Banner" panose="02000505000000020004" pitchFamily="2"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Sheet1!$A$2:$A$6</c:f>
              <c:strCache>
                <c:ptCount val="5"/>
                <c:pt idx="0">
                  <c:v>Serbia</c:v>
                </c:pt>
                <c:pt idx="1">
                  <c:v>Montenegro</c:v>
                </c:pt>
                <c:pt idx="2">
                  <c:v>Albania</c:v>
                </c:pt>
                <c:pt idx="3">
                  <c:v>North Macedonia</c:v>
                </c:pt>
                <c:pt idx="4">
                  <c:v>Kosovo*</c:v>
                </c:pt>
              </c:strCache>
            </c:strRef>
          </c:cat>
          <c:val>
            <c:numRef>
              <c:f>Sheet1!$B$2:$B$6</c:f>
              <c:numCache>
                <c:formatCode>General</c:formatCode>
                <c:ptCount val="5"/>
                <c:pt idx="0">
                  <c:v>3.79</c:v>
                </c:pt>
                <c:pt idx="1">
                  <c:v>4.03</c:v>
                </c:pt>
                <c:pt idx="2">
                  <c:v>4.0199999999999996</c:v>
                </c:pt>
                <c:pt idx="3">
                  <c:v>4.09</c:v>
                </c:pt>
                <c:pt idx="4">
                  <c:v>5.1100000000000003</c:v>
                </c:pt>
              </c:numCache>
            </c:numRef>
          </c:val>
          <c:smooth val="0"/>
          <c:extLst>
            <c:ext xmlns:c16="http://schemas.microsoft.com/office/drawing/2014/chart" uri="{C3380CC4-5D6E-409C-BE32-E72D297353CC}">
              <c16:uniqueId val="{00000000-4359-414D-B76C-BA5E86C7E7D0}"/>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487168575"/>
        <c:axId val="1487157343"/>
      </c:lineChart>
      <c:catAx>
        <c:axId val="1487168575"/>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tx1"/>
                </a:solidFill>
                <a:latin typeface="Sitka Banner" panose="02000505000000020004" pitchFamily="2" charset="0"/>
                <a:ea typeface="+mn-ea"/>
                <a:cs typeface="+mn-cs"/>
              </a:defRPr>
            </a:pPr>
            <a:endParaRPr lang="en-US"/>
          </a:p>
        </c:txPr>
        <c:crossAx val="1487157343"/>
        <c:crosses val="autoZero"/>
        <c:auto val="1"/>
        <c:lblAlgn val="ctr"/>
        <c:lblOffset val="100"/>
        <c:noMultiLvlLbl val="0"/>
      </c:catAx>
      <c:valAx>
        <c:axId val="1487157343"/>
        <c:scaling>
          <c:orientation val="minMax"/>
        </c:scaling>
        <c:delete val="1"/>
        <c:axPos val="l"/>
        <c:numFmt formatCode="General" sourceLinked="1"/>
        <c:majorTickMark val="none"/>
        <c:minorTickMark val="none"/>
        <c:tickLblPos val="nextTo"/>
        <c:crossAx val="1487168575"/>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a:latin typeface="Sitka Banner" panose="02000505000000020004" pitchFamily="2" charset="0"/>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No</c:v>
                </c:pt>
                <c:pt idx="1">
                  <c:v>Yes</c:v>
                </c:pt>
              </c:strCache>
            </c:strRef>
          </c:cat>
          <c:val>
            <c:numRef>
              <c:f>Sheet1!$B$2:$B$3</c:f>
              <c:numCache>
                <c:formatCode>General</c:formatCode>
                <c:ptCount val="2"/>
                <c:pt idx="0">
                  <c:v>57</c:v>
                </c:pt>
                <c:pt idx="1">
                  <c:v>43</c:v>
                </c:pt>
              </c:numCache>
            </c:numRef>
          </c:val>
          <c:extLst>
            <c:ext xmlns:c16="http://schemas.microsoft.com/office/drawing/2014/chart" uri="{C3380CC4-5D6E-409C-BE32-E72D297353CC}">
              <c16:uniqueId val="{00000000-2F51-4049-B007-56D9763A2BB7}"/>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No</c:v>
                </c:pt>
                <c:pt idx="1">
                  <c:v>Yes</c:v>
                </c:pt>
              </c:strCache>
            </c:strRef>
          </c:cat>
          <c:val>
            <c:numRef>
              <c:f>Sheet1!$C$2:$C$3</c:f>
              <c:numCache>
                <c:formatCode>General</c:formatCode>
                <c:ptCount val="2"/>
                <c:pt idx="0">
                  <c:v>57</c:v>
                </c:pt>
                <c:pt idx="1">
                  <c:v>43</c:v>
                </c:pt>
              </c:numCache>
            </c:numRef>
          </c:val>
          <c:extLst>
            <c:ext xmlns:c16="http://schemas.microsoft.com/office/drawing/2014/chart" uri="{C3380CC4-5D6E-409C-BE32-E72D297353CC}">
              <c16:uniqueId val="{00000001-2F51-4049-B007-56D9763A2BB7}"/>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No</c:v>
                </c:pt>
                <c:pt idx="1">
                  <c:v>Yes</c:v>
                </c:pt>
              </c:strCache>
            </c:strRef>
          </c:cat>
          <c:val>
            <c:numRef>
              <c:f>Sheet1!$D$2:$D$3</c:f>
              <c:numCache>
                <c:formatCode>General</c:formatCode>
                <c:ptCount val="2"/>
                <c:pt idx="0">
                  <c:v>53</c:v>
                </c:pt>
                <c:pt idx="1">
                  <c:v>47</c:v>
                </c:pt>
              </c:numCache>
            </c:numRef>
          </c:val>
          <c:extLst>
            <c:ext xmlns:c16="http://schemas.microsoft.com/office/drawing/2014/chart" uri="{C3380CC4-5D6E-409C-BE32-E72D297353CC}">
              <c16:uniqueId val="{00000002-2F51-4049-B007-56D9763A2BB7}"/>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No</c:v>
                </c:pt>
                <c:pt idx="1">
                  <c:v>Yes</c:v>
                </c:pt>
              </c:strCache>
            </c:strRef>
          </c:cat>
          <c:val>
            <c:numRef>
              <c:f>Sheet1!$E$2:$E$3</c:f>
              <c:numCache>
                <c:formatCode>General</c:formatCode>
                <c:ptCount val="2"/>
                <c:pt idx="0">
                  <c:v>55</c:v>
                </c:pt>
                <c:pt idx="1">
                  <c:v>45</c:v>
                </c:pt>
              </c:numCache>
            </c:numRef>
          </c:val>
          <c:extLst>
            <c:ext xmlns:c16="http://schemas.microsoft.com/office/drawing/2014/chart" uri="{C3380CC4-5D6E-409C-BE32-E72D297353CC}">
              <c16:uniqueId val="{00000004-2F51-4049-B007-56D9763A2BB7}"/>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No</c:v>
                </c:pt>
                <c:pt idx="1">
                  <c:v>Yes</c:v>
                </c:pt>
              </c:strCache>
            </c:strRef>
          </c:cat>
          <c:val>
            <c:numRef>
              <c:f>Sheet1!$F$2:$F$3</c:f>
              <c:numCache>
                <c:formatCode>General</c:formatCode>
                <c:ptCount val="2"/>
                <c:pt idx="0">
                  <c:v>47</c:v>
                </c:pt>
                <c:pt idx="1">
                  <c:v>53</c:v>
                </c:pt>
              </c:numCache>
            </c:numRef>
          </c:val>
          <c:extLst>
            <c:ext xmlns:c16="http://schemas.microsoft.com/office/drawing/2014/chart" uri="{C3380CC4-5D6E-409C-BE32-E72D297353CC}">
              <c16:uniqueId val="{00000005-2F51-4049-B007-56D9763A2BB7}"/>
            </c:ext>
          </c:extLst>
        </c:ser>
        <c:dLbls>
          <c:dLblPos val="outEnd"/>
          <c:showLegendKey val="0"/>
          <c:showVal val="1"/>
          <c:showCatName val="0"/>
          <c:showSerName val="0"/>
          <c:showPercent val="0"/>
          <c:showBubbleSize val="0"/>
        </c:dLbls>
        <c:gapWidth val="219"/>
        <c:overlap val="-27"/>
        <c:axId val="1039024864"/>
        <c:axId val="1039021536"/>
      </c:barChart>
      <c:catAx>
        <c:axId val="1039024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39021536"/>
        <c:crosses val="autoZero"/>
        <c:auto val="1"/>
        <c:lblAlgn val="ctr"/>
        <c:lblOffset val="100"/>
        <c:noMultiLvlLbl val="0"/>
      </c:catAx>
      <c:valAx>
        <c:axId val="1039021536"/>
        <c:scaling>
          <c:orientation val="minMax"/>
        </c:scaling>
        <c:delete val="1"/>
        <c:axPos val="l"/>
        <c:numFmt formatCode="General" sourceLinked="1"/>
        <c:majorTickMark val="none"/>
        <c:minorTickMark val="none"/>
        <c:tickLblPos val="nextTo"/>
        <c:crossAx val="1039024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Very dissatisfied</c:v>
                </c:pt>
                <c:pt idx="1">
                  <c:v>Mostly dissatisfied</c:v>
                </c:pt>
                <c:pt idx="2">
                  <c:v>Neither satisfied nor dissatisfied</c:v>
                </c:pt>
                <c:pt idx="3">
                  <c:v>Mostly satisfied</c:v>
                </c:pt>
                <c:pt idx="4">
                  <c:v>Very satisfied</c:v>
                </c:pt>
                <c:pt idx="5">
                  <c:v>Does not know, cannot assess</c:v>
                </c:pt>
              </c:strCache>
            </c:strRef>
          </c:cat>
          <c:val>
            <c:numRef>
              <c:f>Sheet1!$B$2:$B$7</c:f>
              <c:numCache>
                <c:formatCode>General</c:formatCode>
                <c:ptCount val="6"/>
                <c:pt idx="0">
                  <c:v>2</c:v>
                </c:pt>
                <c:pt idx="1">
                  <c:v>5</c:v>
                </c:pt>
                <c:pt idx="2">
                  <c:v>14</c:v>
                </c:pt>
                <c:pt idx="3">
                  <c:v>44</c:v>
                </c:pt>
                <c:pt idx="4">
                  <c:v>35</c:v>
                </c:pt>
                <c:pt idx="5">
                  <c:v>0</c:v>
                </c:pt>
              </c:numCache>
            </c:numRef>
          </c:val>
          <c:extLst>
            <c:ext xmlns:c16="http://schemas.microsoft.com/office/drawing/2014/chart" uri="{C3380CC4-5D6E-409C-BE32-E72D297353CC}">
              <c16:uniqueId val="{00000000-1B07-4BE3-B6B6-529DE3728ABE}"/>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Very dissatisfied</c:v>
                </c:pt>
                <c:pt idx="1">
                  <c:v>Mostly dissatisfied</c:v>
                </c:pt>
                <c:pt idx="2">
                  <c:v>Neither satisfied nor dissatisfied</c:v>
                </c:pt>
                <c:pt idx="3">
                  <c:v>Mostly satisfied</c:v>
                </c:pt>
                <c:pt idx="4">
                  <c:v>Very satisfied</c:v>
                </c:pt>
                <c:pt idx="5">
                  <c:v>Does not know, cannot assess</c:v>
                </c:pt>
              </c:strCache>
            </c:strRef>
          </c:cat>
          <c:val>
            <c:numRef>
              <c:f>Sheet1!$C$2:$C$7</c:f>
              <c:numCache>
                <c:formatCode>General</c:formatCode>
                <c:ptCount val="6"/>
                <c:pt idx="0">
                  <c:v>2</c:v>
                </c:pt>
                <c:pt idx="1">
                  <c:v>7</c:v>
                </c:pt>
                <c:pt idx="2">
                  <c:v>13</c:v>
                </c:pt>
                <c:pt idx="3">
                  <c:v>53</c:v>
                </c:pt>
                <c:pt idx="4">
                  <c:v>24</c:v>
                </c:pt>
                <c:pt idx="5">
                  <c:v>1</c:v>
                </c:pt>
              </c:numCache>
            </c:numRef>
          </c:val>
          <c:extLst>
            <c:ext xmlns:c16="http://schemas.microsoft.com/office/drawing/2014/chart" uri="{C3380CC4-5D6E-409C-BE32-E72D297353CC}">
              <c16:uniqueId val="{00000001-1B07-4BE3-B6B6-529DE3728ABE}"/>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Very dissatisfied</c:v>
                </c:pt>
                <c:pt idx="1">
                  <c:v>Mostly dissatisfied</c:v>
                </c:pt>
                <c:pt idx="2">
                  <c:v>Neither satisfied nor dissatisfied</c:v>
                </c:pt>
                <c:pt idx="3">
                  <c:v>Mostly satisfied</c:v>
                </c:pt>
                <c:pt idx="4">
                  <c:v>Very satisfied</c:v>
                </c:pt>
                <c:pt idx="5">
                  <c:v>Does not know, cannot assess</c:v>
                </c:pt>
              </c:strCache>
            </c:strRef>
          </c:cat>
          <c:val>
            <c:numRef>
              <c:f>Sheet1!$D$2:$D$7</c:f>
              <c:numCache>
                <c:formatCode>General</c:formatCode>
                <c:ptCount val="6"/>
                <c:pt idx="0">
                  <c:v>9</c:v>
                </c:pt>
                <c:pt idx="1">
                  <c:v>10</c:v>
                </c:pt>
                <c:pt idx="2">
                  <c:v>21</c:v>
                </c:pt>
                <c:pt idx="3">
                  <c:v>35</c:v>
                </c:pt>
                <c:pt idx="4">
                  <c:v>25</c:v>
                </c:pt>
                <c:pt idx="5">
                  <c:v>0</c:v>
                </c:pt>
              </c:numCache>
            </c:numRef>
          </c:val>
          <c:extLst>
            <c:ext xmlns:c16="http://schemas.microsoft.com/office/drawing/2014/chart" uri="{C3380CC4-5D6E-409C-BE32-E72D297353CC}">
              <c16:uniqueId val="{00000002-1B07-4BE3-B6B6-529DE3728ABE}"/>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Very dissatisfied</c:v>
                </c:pt>
                <c:pt idx="1">
                  <c:v>Mostly dissatisfied</c:v>
                </c:pt>
                <c:pt idx="2">
                  <c:v>Neither satisfied nor dissatisfied</c:v>
                </c:pt>
                <c:pt idx="3">
                  <c:v>Mostly satisfied</c:v>
                </c:pt>
                <c:pt idx="4">
                  <c:v>Very satisfied</c:v>
                </c:pt>
                <c:pt idx="5">
                  <c:v>Does not know, cannot assess</c:v>
                </c:pt>
              </c:strCache>
            </c:strRef>
          </c:cat>
          <c:val>
            <c:numRef>
              <c:f>Sheet1!$E$2:$E$7</c:f>
              <c:numCache>
                <c:formatCode>General</c:formatCode>
                <c:ptCount val="6"/>
                <c:pt idx="0">
                  <c:v>2</c:v>
                </c:pt>
                <c:pt idx="1">
                  <c:v>5</c:v>
                </c:pt>
                <c:pt idx="2">
                  <c:v>12</c:v>
                </c:pt>
                <c:pt idx="3">
                  <c:v>49</c:v>
                </c:pt>
                <c:pt idx="4">
                  <c:v>32</c:v>
                </c:pt>
                <c:pt idx="5">
                  <c:v>0</c:v>
                </c:pt>
              </c:numCache>
            </c:numRef>
          </c:val>
          <c:extLst>
            <c:ext xmlns:c16="http://schemas.microsoft.com/office/drawing/2014/chart" uri="{C3380CC4-5D6E-409C-BE32-E72D297353CC}">
              <c16:uniqueId val="{00000004-1B07-4BE3-B6B6-529DE3728ABE}"/>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Very dissatisfied</c:v>
                </c:pt>
                <c:pt idx="1">
                  <c:v>Mostly dissatisfied</c:v>
                </c:pt>
                <c:pt idx="2">
                  <c:v>Neither satisfied nor dissatisfied</c:v>
                </c:pt>
                <c:pt idx="3">
                  <c:v>Mostly satisfied</c:v>
                </c:pt>
                <c:pt idx="4">
                  <c:v>Very satisfied</c:v>
                </c:pt>
                <c:pt idx="5">
                  <c:v>Does not know, cannot assess</c:v>
                </c:pt>
              </c:strCache>
            </c:strRef>
          </c:cat>
          <c:val>
            <c:numRef>
              <c:f>Sheet1!$F$2:$F$7</c:f>
              <c:numCache>
                <c:formatCode>General</c:formatCode>
                <c:ptCount val="6"/>
                <c:pt idx="0">
                  <c:v>2</c:v>
                </c:pt>
                <c:pt idx="1">
                  <c:v>4</c:v>
                </c:pt>
                <c:pt idx="2">
                  <c:v>24</c:v>
                </c:pt>
                <c:pt idx="3">
                  <c:v>46</c:v>
                </c:pt>
                <c:pt idx="4">
                  <c:v>24</c:v>
                </c:pt>
                <c:pt idx="5">
                  <c:v>0</c:v>
                </c:pt>
              </c:numCache>
            </c:numRef>
          </c:val>
          <c:extLst>
            <c:ext xmlns:c16="http://schemas.microsoft.com/office/drawing/2014/chart" uri="{C3380CC4-5D6E-409C-BE32-E72D297353CC}">
              <c16:uniqueId val="{00000005-1B07-4BE3-B6B6-529DE3728ABE}"/>
            </c:ext>
          </c:extLst>
        </c:ser>
        <c:dLbls>
          <c:dLblPos val="outEnd"/>
          <c:showLegendKey val="0"/>
          <c:showVal val="1"/>
          <c:showCatName val="0"/>
          <c:showSerName val="0"/>
          <c:showPercent val="0"/>
          <c:showBubbleSize val="0"/>
        </c:dLbls>
        <c:gapWidth val="219"/>
        <c:overlap val="-27"/>
        <c:axId val="1241175216"/>
        <c:axId val="1241167728"/>
      </c:barChart>
      <c:catAx>
        <c:axId val="1241175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241167728"/>
        <c:crosses val="autoZero"/>
        <c:auto val="1"/>
        <c:lblAlgn val="ctr"/>
        <c:lblOffset val="100"/>
        <c:noMultiLvlLbl val="0"/>
      </c:catAx>
      <c:valAx>
        <c:axId val="1241167728"/>
        <c:scaling>
          <c:orientation val="minMax"/>
        </c:scaling>
        <c:delete val="1"/>
        <c:axPos val="l"/>
        <c:numFmt formatCode="General" sourceLinked="1"/>
        <c:majorTickMark val="none"/>
        <c:minorTickMark val="none"/>
        <c:tickLblPos val="nextTo"/>
        <c:crossAx val="1241175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 no answer</c:v>
                </c:pt>
                <c:pt idx="1">
                  <c:v>Coal</c:v>
                </c:pt>
                <c:pt idx="2">
                  <c:v>Wood</c:v>
                </c:pt>
                <c:pt idx="3">
                  <c:v>Pellet</c:v>
                </c:pt>
                <c:pt idx="4">
                  <c:v>Gas</c:v>
                </c:pt>
                <c:pt idx="5">
                  <c:v>Electricity</c:v>
                </c:pt>
                <c:pt idx="6">
                  <c:v>Liquid fuels</c:v>
                </c:pt>
                <c:pt idx="7">
                  <c:v>Other</c:v>
                </c:pt>
              </c:strCache>
            </c:strRef>
          </c:cat>
          <c:val>
            <c:numRef>
              <c:f>Sheet1!$B$2:$B$9</c:f>
              <c:numCache>
                <c:formatCode>General</c:formatCode>
                <c:ptCount val="8"/>
                <c:pt idx="0">
                  <c:v>0</c:v>
                </c:pt>
                <c:pt idx="1">
                  <c:v>3</c:v>
                </c:pt>
                <c:pt idx="2">
                  <c:v>39</c:v>
                </c:pt>
                <c:pt idx="3">
                  <c:v>10</c:v>
                </c:pt>
                <c:pt idx="4">
                  <c:v>24</c:v>
                </c:pt>
                <c:pt idx="5">
                  <c:v>10</c:v>
                </c:pt>
                <c:pt idx="6">
                  <c:v>4</c:v>
                </c:pt>
                <c:pt idx="7">
                  <c:v>10</c:v>
                </c:pt>
              </c:numCache>
            </c:numRef>
          </c:val>
          <c:extLst>
            <c:ext xmlns:c16="http://schemas.microsoft.com/office/drawing/2014/chart" uri="{C3380CC4-5D6E-409C-BE32-E72D297353CC}">
              <c16:uniqueId val="{00000000-84F2-4045-9B30-28AB72CC942A}"/>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 no answer</c:v>
                </c:pt>
                <c:pt idx="1">
                  <c:v>Coal</c:v>
                </c:pt>
                <c:pt idx="2">
                  <c:v>Wood</c:v>
                </c:pt>
                <c:pt idx="3">
                  <c:v>Pellet</c:v>
                </c:pt>
                <c:pt idx="4">
                  <c:v>Gas</c:v>
                </c:pt>
                <c:pt idx="5">
                  <c:v>Electricity</c:v>
                </c:pt>
                <c:pt idx="6">
                  <c:v>Liquid fuels</c:v>
                </c:pt>
                <c:pt idx="7">
                  <c:v>Other</c:v>
                </c:pt>
              </c:strCache>
            </c:strRef>
          </c:cat>
          <c:val>
            <c:numRef>
              <c:f>Sheet1!$C$2:$C$9</c:f>
              <c:numCache>
                <c:formatCode>General</c:formatCode>
                <c:ptCount val="8"/>
                <c:pt idx="0">
                  <c:v>10</c:v>
                </c:pt>
                <c:pt idx="1">
                  <c:v>6</c:v>
                </c:pt>
                <c:pt idx="2">
                  <c:v>63</c:v>
                </c:pt>
                <c:pt idx="3">
                  <c:v>8</c:v>
                </c:pt>
                <c:pt idx="4">
                  <c:v>1</c:v>
                </c:pt>
                <c:pt idx="5">
                  <c:v>10</c:v>
                </c:pt>
                <c:pt idx="6">
                  <c:v>1</c:v>
                </c:pt>
                <c:pt idx="7">
                  <c:v>1</c:v>
                </c:pt>
              </c:numCache>
            </c:numRef>
          </c:val>
          <c:extLst>
            <c:ext xmlns:c16="http://schemas.microsoft.com/office/drawing/2014/chart" uri="{C3380CC4-5D6E-409C-BE32-E72D297353CC}">
              <c16:uniqueId val="{00000001-84F2-4045-9B30-28AB72CC942A}"/>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 no answer</c:v>
                </c:pt>
                <c:pt idx="1">
                  <c:v>Coal</c:v>
                </c:pt>
                <c:pt idx="2">
                  <c:v>Wood</c:v>
                </c:pt>
                <c:pt idx="3">
                  <c:v>Pellet</c:v>
                </c:pt>
                <c:pt idx="4">
                  <c:v>Gas</c:v>
                </c:pt>
                <c:pt idx="5">
                  <c:v>Electricity</c:v>
                </c:pt>
                <c:pt idx="6">
                  <c:v>Liquid fuels</c:v>
                </c:pt>
                <c:pt idx="7">
                  <c:v>Other</c:v>
                </c:pt>
              </c:strCache>
            </c:strRef>
          </c:cat>
          <c:val>
            <c:numRef>
              <c:f>Sheet1!$D$2:$D$9</c:f>
              <c:numCache>
                <c:formatCode>General</c:formatCode>
                <c:ptCount val="8"/>
                <c:pt idx="0">
                  <c:v>3</c:v>
                </c:pt>
                <c:pt idx="1">
                  <c:v>1</c:v>
                </c:pt>
                <c:pt idx="2">
                  <c:v>51</c:v>
                </c:pt>
                <c:pt idx="3">
                  <c:v>3</c:v>
                </c:pt>
                <c:pt idx="4">
                  <c:v>26</c:v>
                </c:pt>
                <c:pt idx="5">
                  <c:v>15</c:v>
                </c:pt>
                <c:pt idx="6">
                  <c:v>0</c:v>
                </c:pt>
                <c:pt idx="7">
                  <c:v>1</c:v>
                </c:pt>
              </c:numCache>
            </c:numRef>
          </c:val>
          <c:extLst>
            <c:ext xmlns:c16="http://schemas.microsoft.com/office/drawing/2014/chart" uri="{C3380CC4-5D6E-409C-BE32-E72D297353CC}">
              <c16:uniqueId val="{00000002-84F2-4045-9B30-28AB72CC942A}"/>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 no answer</c:v>
                </c:pt>
                <c:pt idx="1">
                  <c:v>Coal</c:v>
                </c:pt>
                <c:pt idx="2">
                  <c:v>Wood</c:v>
                </c:pt>
                <c:pt idx="3">
                  <c:v>Pellet</c:v>
                </c:pt>
                <c:pt idx="4">
                  <c:v>Gas</c:v>
                </c:pt>
                <c:pt idx="5">
                  <c:v>Electricity</c:v>
                </c:pt>
                <c:pt idx="6">
                  <c:v>Liquid fuels</c:v>
                </c:pt>
                <c:pt idx="7">
                  <c:v>Other</c:v>
                </c:pt>
              </c:strCache>
            </c:strRef>
          </c:cat>
          <c:val>
            <c:numRef>
              <c:f>Sheet1!$E$2:$E$9</c:f>
              <c:numCache>
                <c:formatCode>General</c:formatCode>
                <c:ptCount val="8"/>
                <c:pt idx="0">
                  <c:v>7</c:v>
                </c:pt>
                <c:pt idx="1">
                  <c:v>3</c:v>
                </c:pt>
                <c:pt idx="2">
                  <c:v>38</c:v>
                </c:pt>
                <c:pt idx="3">
                  <c:v>14</c:v>
                </c:pt>
                <c:pt idx="4">
                  <c:v>14</c:v>
                </c:pt>
                <c:pt idx="5">
                  <c:v>22</c:v>
                </c:pt>
                <c:pt idx="6">
                  <c:v>1</c:v>
                </c:pt>
                <c:pt idx="7">
                  <c:v>1</c:v>
                </c:pt>
              </c:numCache>
            </c:numRef>
          </c:val>
          <c:extLst>
            <c:ext xmlns:c16="http://schemas.microsoft.com/office/drawing/2014/chart" uri="{C3380CC4-5D6E-409C-BE32-E72D297353CC}">
              <c16:uniqueId val="{00000004-84F2-4045-9B30-28AB72CC942A}"/>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 no answer</c:v>
                </c:pt>
                <c:pt idx="1">
                  <c:v>Coal</c:v>
                </c:pt>
                <c:pt idx="2">
                  <c:v>Wood</c:v>
                </c:pt>
                <c:pt idx="3">
                  <c:v>Pellet</c:v>
                </c:pt>
                <c:pt idx="4">
                  <c:v>Gas</c:v>
                </c:pt>
                <c:pt idx="5">
                  <c:v>Electricity</c:v>
                </c:pt>
                <c:pt idx="6">
                  <c:v>Liquid fuels</c:v>
                </c:pt>
                <c:pt idx="7">
                  <c:v>Other</c:v>
                </c:pt>
              </c:strCache>
            </c:strRef>
          </c:cat>
          <c:val>
            <c:numRef>
              <c:f>Sheet1!$F$2:$F$9</c:f>
              <c:numCache>
                <c:formatCode>General</c:formatCode>
                <c:ptCount val="8"/>
                <c:pt idx="0">
                  <c:v>2</c:v>
                </c:pt>
                <c:pt idx="1">
                  <c:v>13</c:v>
                </c:pt>
                <c:pt idx="2">
                  <c:v>61</c:v>
                </c:pt>
                <c:pt idx="3">
                  <c:v>5</c:v>
                </c:pt>
                <c:pt idx="4">
                  <c:v>2</c:v>
                </c:pt>
                <c:pt idx="5">
                  <c:v>16</c:v>
                </c:pt>
                <c:pt idx="6">
                  <c:v>0</c:v>
                </c:pt>
                <c:pt idx="7">
                  <c:v>1</c:v>
                </c:pt>
              </c:numCache>
            </c:numRef>
          </c:val>
          <c:extLst>
            <c:ext xmlns:c16="http://schemas.microsoft.com/office/drawing/2014/chart" uri="{C3380CC4-5D6E-409C-BE32-E72D297353CC}">
              <c16:uniqueId val="{00000005-84F2-4045-9B30-28AB72CC942A}"/>
            </c:ext>
          </c:extLst>
        </c:ser>
        <c:dLbls>
          <c:dLblPos val="outEnd"/>
          <c:showLegendKey val="0"/>
          <c:showVal val="1"/>
          <c:showCatName val="0"/>
          <c:showSerName val="0"/>
          <c:showPercent val="0"/>
          <c:showBubbleSize val="0"/>
        </c:dLbls>
        <c:gapWidth val="219"/>
        <c:overlap val="-27"/>
        <c:axId val="1246182400"/>
        <c:axId val="1246181152"/>
      </c:barChart>
      <c:catAx>
        <c:axId val="124618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246181152"/>
        <c:crosses val="autoZero"/>
        <c:auto val="1"/>
        <c:lblAlgn val="ctr"/>
        <c:lblOffset val="100"/>
        <c:noMultiLvlLbl val="0"/>
      </c:catAx>
      <c:valAx>
        <c:axId val="1246181152"/>
        <c:scaling>
          <c:orientation val="minMax"/>
        </c:scaling>
        <c:delete val="1"/>
        <c:axPos val="l"/>
        <c:numFmt formatCode="General" sourceLinked="1"/>
        <c:majorTickMark val="none"/>
        <c:minorTickMark val="none"/>
        <c:tickLblPos val="nextTo"/>
        <c:crossAx val="12461824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Uses more appliances</c:v>
                </c:pt>
                <c:pt idx="1">
                  <c:v>Uses a single appliance</c:v>
                </c:pt>
                <c:pt idx="2">
                  <c:v>Does not know, cannot assess, no answer</c:v>
                </c:pt>
              </c:strCache>
            </c:strRef>
          </c:cat>
          <c:val>
            <c:numRef>
              <c:f>Sheet1!$B$2:$B$4</c:f>
              <c:numCache>
                <c:formatCode>General</c:formatCode>
                <c:ptCount val="3"/>
                <c:pt idx="0">
                  <c:v>28</c:v>
                </c:pt>
                <c:pt idx="1">
                  <c:v>72</c:v>
                </c:pt>
                <c:pt idx="2">
                  <c:v>0</c:v>
                </c:pt>
              </c:numCache>
            </c:numRef>
          </c:val>
          <c:extLst>
            <c:ext xmlns:c16="http://schemas.microsoft.com/office/drawing/2014/chart" uri="{C3380CC4-5D6E-409C-BE32-E72D297353CC}">
              <c16:uniqueId val="{00000000-584A-426F-B71F-EBFC12525A87}"/>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Uses more appliances</c:v>
                </c:pt>
                <c:pt idx="1">
                  <c:v>Uses a single appliance</c:v>
                </c:pt>
                <c:pt idx="2">
                  <c:v>Does not know, cannot assess, no answer</c:v>
                </c:pt>
              </c:strCache>
            </c:strRef>
          </c:cat>
          <c:val>
            <c:numRef>
              <c:f>Sheet1!$C$2:$C$4</c:f>
              <c:numCache>
                <c:formatCode>General</c:formatCode>
                <c:ptCount val="3"/>
                <c:pt idx="0">
                  <c:v>34</c:v>
                </c:pt>
                <c:pt idx="1">
                  <c:v>65</c:v>
                </c:pt>
                <c:pt idx="2">
                  <c:v>1</c:v>
                </c:pt>
              </c:numCache>
            </c:numRef>
          </c:val>
          <c:extLst>
            <c:ext xmlns:c16="http://schemas.microsoft.com/office/drawing/2014/chart" uri="{C3380CC4-5D6E-409C-BE32-E72D297353CC}">
              <c16:uniqueId val="{00000001-584A-426F-B71F-EBFC12525A87}"/>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Uses more appliances</c:v>
                </c:pt>
                <c:pt idx="1">
                  <c:v>Uses a single appliance</c:v>
                </c:pt>
                <c:pt idx="2">
                  <c:v>Does not know, cannot assess, no answer</c:v>
                </c:pt>
              </c:strCache>
            </c:strRef>
          </c:cat>
          <c:val>
            <c:numRef>
              <c:f>Sheet1!$D$2:$D$4</c:f>
              <c:numCache>
                <c:formatCode>General</c:formatCode>
                <c:ptCount val="3"/>
                <c:pt idx="0">
                  <c:v>20</c:v>
                </c:pt>
                <c:pt idx="1">
                  <c:v>79</c:v>
                </c:pt>
                <c:pt idx="2">
                  <c:v>1</c:v>
                </c:pt>
              </c:numCache>
            </c:numRef>
          </c:val>
          <c:extLst>
            <c:ext xmlns:c16="http://schemas.microsoft.com/office/drawing/2014/chart" uri="{C3380CC4-5D6E-409C-BE32-E72D297353CC}">
              <c16:uniqueId val="{00000002-584A-426F-B71F-EBFC12525A87}"/>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Uses more appliances</c:v>
                </c:pt>
                <c:pt idx="1">
                  <c:v>Uses a single appliance</c:v>
                </c:pt>
                <c:pt idx="2">
                  <c:v>Does not know, cannot assess, no answer</c:v>
                </c:pt>
              </c:strCache>
            </c:strRef>
          </c:cat>
          <c:val>
            <c:numRef>
              <c:f>Sheet1!$E$2:$E$4</c:f>
              <c:numCache>
                <c:formatCode>General</c:formatCode>
                <c:ptCount val="3"/>
                <c:pt idx="0">
                  <c:v>40</c:v>
                </c:pt>
                <c:pt idx="1">
                  <c:v>59</c:v>
                </c:pt>
                <c:pt idx="2">
                  <c:v>1</c:v>
                </c:pt>
              </c:numCache>
            </c:numRef>
          </c:val>
          <c:extLst>
            <c:ext xmlns:c16="http://schemas.microsoft.com/office/drawing/2014/chart" uri="{C3380CC4-5D6E-409C-BE32-E72D297353CC}">
              <c16:uniqueId val="{00000004-584A-426F-B71F-EBFC12525A87}"/>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Uses more appliances</c:v>
                </c:pt>
                <c:pt idx="1">
                  <c:v>Uses a single appliance</c:v>
                </c:pt>
                <c:pt idx="2">
                  <c:v>Does not know, cannot assess, no answer</c:v>
                </c:pt>
              </c:strCache>
            </c:strRef>
          </c:cat>
          <c:val>
            <c:numRef>
              <c:f>Sheet1!$F$2:$F$4</c:f>
              <c:numCache>
                <c:formatCode>General</c:formatCode>
                <c:ptCount val="3"/>
                <c:pt idx="0">
                  <c:v>27</c:v>
                </c:pt>
                <c:pt idx="1">
                  <c:v>72</c:v>
                </c:pt>
                <c:pt idx="2">
                  <c:v>1</c:v>
                </c:pt>
              </c:numCache>
            </c:numRef>
          </c:val>
          <c:extLst>
            <c:ext xmlns:c16="http://schemas.microsoft.com/office/drawing/2014/chart" uri="{C3380CC4-5D6E-409C-BE32-E72D297353CC}">
              <c16:uniqueId val="{00000005-584A-426F-B71F-EBFC12525A87}"/>
            </c:ext>
          </c:extLst>
        </c:ser>
        <c:dLbls>
          <c:dLblPos val="outEnd"/>
          <c:showLegendKey val="0"/>
          <c:showVal val="1"/>
          <c:showCatName val="0"/>
          <c:showSerName val="0"/>
          <c:showPercent val="0"/>
          <c:showBubbleSize val="0"/>
        </c:dLbls>
        <c:gapWidth val="219"/>
        <c:overlap val="-27"/>
        <c:axId val="1193309920"/>
        <c:axId val="1193319488"/>
      </c:barChart>
      <c:catAx>
        <c:axId val="1193309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193319488"/>
        <c:crosses val="autoZero"/>
        <c:auto val="1"/>
        <c:lblAlgn val="ctr"/>
        <c:lblOffset val="100"/>
        <c:noMultiLvlLbl val="0"/>
      </c:catAx>
      <c:valAx>
        <c:axId val="1193319488"/>
        <c:scaling>
          <c:orientation val="minMax"/>
        </c:scaling>
        <c:delete val="1"/>
        <c:axPos val="l"/>
        <c:numFmt formatCode="General" sourceLinked="1"/>
        <c:majorTickMark val="none"/>
        <c:minorTickMark val="none"/>
        <c:tickLblPos val="nextTo"/>
        <c:crossAx val="1193309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have air-conditioning</c:v>
                </c:pt>
                <c:pt idx="1">
                  <c:v>Only for cooling</c:v>
                </c:pt>
                <c:pt idx="2">
                  <c:v>Only for heating/providing alternative source of heat</c:v>
                </c:pt>
                <c:pt idx="3">
                  <c:v>For cooling and heating/ providing alternative source of heat</c:v>
                </c:pt>
              </c:strCache>
            </c:strRef>
          </c:cat>
          <c:val>
            <c:numRef>
              <c:f>Sheet1!$B$2:$B$5</c:f>
              <c:numCache>
                <c:formatCode>General</c:formatCode>
                <c:ptCount val="4"/>
                <c:pt idx="0">
                  <c:v>56</c:v>
                </c:pt>
                <c:pt idx="1">
                  <c:v>30</c:v>
                </c:pt>
                <c:pt idx="2">
                  <c:v>1</c:v>
                </c:pt>
                <c:pt idx="3">
                  <c:v>13</c:v>
                </c:pt>
              </c:numCache>
            </c:numRef>
          </c:val>
          <c:extLst>
            <c:ext xmlns:c16="http://schemas.microsoft.com/office/drawing/2014/chart" uri="{C3380CC4-5D6E-409C-BE32-E72D297353CC}">
              <c16:uniqueId val="{00000000-8779-43BE-8683-07C0A627C770}"/>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have air-conditioning</c:v>
                </c:pt>
                <c:pt idx="1">
                  <c:v>Only for cooling</c:v>
                </c:pt>
                <c:pt idx="2">
                  <c:v>Only for heating/providing alternative source of heat</c:v>
                </c:pt>
                <c:pt idx="3">
                  <c:v>For cooling and heating/ providing alternative source of heat</c:v>
                </c:pt>
              </c:strCache>
            </c:strRef>
          </c:cat>
          <c:val>
            <c:numRef>
              <c:f>Sheet1!$C$2:$C$5</c:f>
              <c:numCache>
                <c:formatCode>General</c:formatCode>
                <c:ptCount val="4"/>
                <c:pt idx="0">
                  <c:v>42</c:v>
                </c:pt>
                <c:pt idx="1">
                  <c:v>25</c:v>
                </c:pt>
                <c:pt idx="2">
                  <c:v>2</c:v>
                </c:pt>
                <c:pt idx="3">
                  <c:v>31</c:v>
                </c:pt>
              </c:numCache>
            </c:numRef>
          </c:val>
          <c:extLst>
            <c:ext xmlns:c16="http://schemas.microsoft.com/office/drawing/2014/chart" uri="{C3380CC4-5D6E-409C-BE32-E72D297353CC}">
              <c16:uniqueId val="{00000001-8779-43BE-8683-07C0A627C770}"/>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have air-conditioning</c:v>
                </c:pt>
                <c:pt idx="1">
                  <c:v>Only for cooling</c:v>
                </c:pt>
                <c:pt idx="2">
                  <c:v>Only for heating/providing alternative source of heat</c:v>
                </c:pt>
                <c:pt idx="3">
                  <c:v>For cooling and heating/ providing alternative source of heat</c:v>
                </c:pt>
              </c:strCache>
            </c:strRef>
          </c:cat>
          <c:val>
            <c:numRef>
              <c:f>Sheet1!$D$2:$D$5</c:f>
              <c:numCache>
                <c:formatCode>General</c:formatCode>
                <c:ptCount val="4"/>
                <c:pt idx="0">
                  <c:v>64</c:v>
                </c:pt>
                <c:pt idx="1">
                  <c:v>4</c:v>
                </c:pt>
                <c:pt idx="2">
                  <c:v>2</c:v>
                </c:pt>
                <c:pt idx="3">
                  <c:v>30</c:v>
                </c:pt>
              </c:numCache>
            </c:numRef>
          </c:val>
          <c:extLst>
            <c:ext xmlns:c16="http://schemas.microsoft.com/office/drawing/2014/chart" uri="{C3380CC4-5D6E-409C-BE32-E72D297353CC}">
              <c16:uniqueId val="{00000002-8779-43BE-8683-07C0A627C770}"/>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have air-conditioning</c:v>
                </c:pt>
                <c:pt idx="1">
                  <c:v>Only for cooling</c:v>
                </c:pt>
                <c:pt idx="2">
                  <c:v>Only for heating/providing alternative source of heat</c:v>
                </c:pt>
                <c:pt idx="3">
                  <c:v>For cooling and heating/ providing alternative source of heat</c:v>
                </c:pt>
              </c:strCache>
            </c:strRef>
          </c:cat>
          <c:val>
            <c:numRef>
              <c:f>Sheet1!$E$2:$E$5</c:f>
              <c:numCache>
                <c:formatCode>General</c:formatCode>
                <c:ptCount val="4"/>
                <c:pt idx="0">
                  <c:v>44</c:v>
                </c:pt>
                <c:pt idx="1">
                  <c:v>17</c:v>
                </c:pt>
                <c:pt idx="2">
                  <c:v>5</c:v>
                </c:pt>
                <c:pt idx="3">
                  <c:v>34</c:v>
                </c:pt>
              </c:numCache>
            </c:numRef>
          </c:val>
          <c:extLst>
            <c:ext xmlns:c16="http://schemas.microsoft.com/office/drawing/2014/chart" uri="{C3380CC4-5D6E-409C-BE32-E72D297353CC}">
              <c16:uniqueId val="{00000004-8779-43BE-8683-07C0A627C770}"/>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have air-conditioning</c:v>
                </c:pt>
                <c:pt idx="1">
                  <c:v>Only for cooling</c:v>
                </c:pt>
                <c:pt idx="2">
                  <c:v>Only for heating/providing alternative source of heat</c:v>
                </c:pt>
                <c:pt idx="3">
                  <c:v>For cooling and heating/ providing alternative source of heat</c:v>
                </c:pt>
              </c:strCache>
            </c:strRef>
          </c:cat>
          <c:val>
            <c:numRef>
              <c:f>Sheet1!$F$2:$F$5</c:f>
              <c:numCache>
                <c:formatCode>General</c:formatCode>
                <c:ptCount val="4"/>
                <c:pt idx="0">
                  <c:v>84</c:v>
                </c:pt>
                <c:pt idx="1">
                  <c:v>6</c:v>
                </c:pt>
                <c:pt idx="2">
                  <c:v>3</c:v>
                </c:pt>
                <c:pt idx="3">
                  <c:v>7</c:v>
                </c:pt>
              </c:numCache>
            </c:numRef>
          </c:val>
          <c:extLst>
            <c:ext xmlns:c16="http://schemas.microsoft.com/office/drawing/2014/chart" uri="{C3380CC4-5D6E-409C-BE32-E72D297353CC}">
              <c16:uniqueId val="{00000005-8779-43BE-8683-07C0A627C770}"/>
            </c:ext>
          </c:extLst>
        </c:ser>
        <c:dLbls>
          <c:dLblPos val="outEnd"/>
          <c:showLegendKey val="0"/>
          <c:showVal val="1"/>
          <c:showCatName val="0"/>
          <c:showSerName val="0"/>
          <c:showPercent val="0"/>
          <c:showBubbleSize val="0"/>
        </c:dLbls>
        <c:gapWidth val="219"/>
        <c:overlap val="-27"/>
        <c:axId val="1200477824"/>
        <c:axId val="1200467008"/>
      </c:barChart>
      <c:catAx>
        <c:axId val="1200477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200467008"/>
        <c:crosses val="autoZero"/>
        <c:auto val="1"/>
        <c:lblAlgn val="ctr"/>
        <c:lblOffset val="100"/>
        <c:noMultiLvlLbl val="0"/>
      </c:catAx>
      <c:valAx>
        <c:axId val="1200467008"/>
        <c:scaling>
          <c:orientation val="minMax"/>
        </c:scaling>
        <c:delete val="1"/>
        <c:axPos val="l"/>
        <c:numFmt formatCode="General" sourceLinked="1"/>
        <c:majorTickMark val="none"/>
        <c:minorTickMark val="none"/>
        <c:tickLblPos val="nextTo"/>
        <c:crossAx val="1200477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Does not use firewood</c:v>
                </c:pt>
                <c:pt idx="2">
                  <c:v>Yes</c:v>
                </c:pt>
                <c:pt idx="3">
                  <c:v>No, but they plan to</c:v>
                </c:pt>
                <c:pt idx="4">
                  <c:v>No, but will acquire it before the winter starts</c:v>
                </c:pt>
              </c:strCache>
            </c:strRef>
          </c:cat>
          <c:val>
            <c:numRef>
              <c:f>Sheet1!$B$2:$B$6</c:f>
              <c:numCache>
                <c:formatCode>General</c:formatCode>
                <c:ptCount val="5"/>
                <c:pt idx="0">
                  <c:v>1</c:v>
                </c:pt>
                <c:pt idx="1">
                  <c:v>38</c:v>
                </c:pt>
                <c:pt idx="2">
                  <c:v>27</c:v>
                </c:pt>
                <c:pt idx="3">
                  <c:v>30</c:v>
                </c:pt>
                <c:pt idx="4">
                  <c:v>4</c:v>
                </c:pt>
              </c:numCache>
            </c:numRef>
          </c:val>
          <c:extLst>
            <c:ext xmlns:c16="http://schemas.microsoft.com/office/drawing/2014/chart" uri="{C3380CC4-5D6E-409C-BE32-E72D297353CC}">
              <c16:uniqueId val="{00000000-15DE-468C-9472-F667E7C73942}"/>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Does not use firewood</c:v>
                </c:pt>
                <c:pt idx="2">
                  <c:v>Yes</c:v>
                </c:pt>
                <c:pt idx="3">
                  <c:v>No, but they plan to</c:v>
                </c:pt>
                <c:pt idx="4">
                  <c:v>No, but will acquire it before the winter starts</c:v>
                </c:pt>
              </c:strCache>
            </c:strRef>
          </c:cat>
          <c:val>
            <c:numRef>
              <c:f>Sheet1!$C$2:$C$6</c:f>
              <c:numCache>
                <c:formatCode>General</c:formatCode>
                <c:ptCount val="5"/>
                <c:pt idx="0">
                  <c:v>3</c:v>
                </c:pt>
                <c:pt idx="1">
                  <c:v>31</c:v>
                </c:pt>
                <c:pt idx="2">
                  <c:v>35</c:v>
                </c:pt>
                <c:pt idx="3">
                  <c:v>25</c:v>
                </c:pt>
                <c:pt idx="4">
                  <c:v>6</c:v>
                </c:pt>
              </c:numCache>
            </c:numRef>
          </c:val>
          <c:extLst>
            <c:ext xmlns:c16="http://schemas.microsoft.com/office/drawing/2014/chart" uri="{C3380CC4-5D6E-409C-BE32-E72D297353CC}">
              <c16:uniqueId val="{00000001-15DE-468C-9472-F667E7C73942}"/>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Does not use firewood</c:v>
                </c:pt>
                <c:pt idx="2">
                  <c:v>Yes</c:v>
                </c:pt>
                <c:pt idx="3">
                  <c:v>No, but they plan to</c:v>
                </c:pt>
                <c:pt idx="4">
                  <c:v>No, but will acquire it before the winter starts</c:v>
                </c:pt>
              </c:strCache>
            </c:strRef>
          </c:cat>
          <c:val>
            <c:numRef>
              <c:f>Sheet1!$D$2:$D$6</c:f>
              <c:numCache>
                <c:formatCode>General</c:formatCode>
                <c:ptCount val="5"/>
                <c:pt idx="0">
                  <c:v>1</c:v>
                </c:pt>
                <c:pt idx="1">
                  <c:v>48</c:v>
                </c:pt>
                <c:pt idx="2">
                  <c:v>28</c:v>
                </c:pt>
                <c:pt idx="3">
                  <c:v>14</c:v>
                </c:pt>
                <c:pt idx="4">
                  <c:v>9</c:v>
                </c:pt>
              </c:numCache>
            </c:numRef>
          </c:val>
          <c:extLst>
            <c:ext xmlns:c16="http://schemas.microsoft.com/office/drawing/2014/chart" uri="{C3380CC4-5D6E-409C-BE32-E72D297353CC}">
              <c16:uniqueId val="{00000002-15DE-468C-9472-F667E7C73942}"/>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Does not use firewood</c:v>
                </c:pt>
                <c:pt idx="2">
                  <c:v>Yes</c:v>
                </c:pt>
                <c:pt idx="3">
                  <c:v>No, but they plan to</c:v>
                </c:pt>
                <c:pt idx="4">
                  <c:v>No, but will acquire it before the winter starts</c:v>
                </c:pt>
              </c:strCache>
            </c:strRef>
          </c:cat>
          <c:val>
            <c:numRef>
              <c:f>Sheet1!$E$2:$E$6</c:f>
              <c:numCache>
                <c:formatCode>General</c:formatCode>
                <c:ptCount val="5"/>
                <c:pt idx="0">
                  <c:v>1</c:v>
                </c:pt>
                <c:pt idx="1">
                  <c:v>40</c:v>
                </c:pt>
                <c:pt idx="2">
                  <c:v>39</c:v>
                </c:pt>
                <c:pt idx="3">
                  <c:v>16</c:v>
                </c:pt>
                <c:pt idx="4">
                  <c:v>4</c:v>
                </c:pt>
              </c:numCache>
            </c:numRef>
          </c:val>
          <c:extLst>
            <c:ext xmlns:c16="http://schemas.microsoft.com/office/drawing/2014/chart" uri="{C3380CC4-5D6E-409C-BE32-E72D297353CC}">
              <c16:uniqueId val="{00000004-15DE-468C-9472-F667E7C73942}"/>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Does not use firewood</c:v>
                </c:pt>
                <c:pt idx="2">
                  <c:v>Yes</c:v>
                </c:pt>
                <c:pt idx="3">
                  <c:v>No, but they plan to</c:v>
                </c:pt>
                <c:pt idx="4">
                  <c:v>No, but will acquire it before the winter starts</c:v>
                </c:pt>
              </c:strCache>
            </c:strRef>
          </c:cat>
          <c:val>
            <c:numRef>
              <c:f>Sheet1!$F$2:$F$6</c:f>
              <c:numCache>
                <c:formatCode>General</c:formatCode>
                <c:ptCount val="5"/>
                <c:pt idx="0">
                  <c:v>0</c:v>
                </c:pt>
                <c:pt idx="1">
                  <c:v>21</c:v>
                </c:pt>
                <c:pt idx="2">
                  <c:v>55</c:v>
                </c:pt>
                <c:pt idx="3">
                  <c:v>21</c:v>
                </c:pt>
                <c:pt idx="4">
                  <c:v>3</c:v>
                </c:pt>
              </c:numCache>
            </c:numRef>
          </c:val>
          <c:extLst>
            <c:ext xmlns:c16="http://schemas.microsoft.com/office/drawing/2014/chart" uri="{C3380CC4-5D6E-409C-BE32-E72D297353CC}">
              <c16:uniqueId val="{00000005-15DE-468C-9472-F667E7C73942}"/>
            </c:ext>
          </c:extLst>
        </c:ser>
        <c:dLbls>
          <c:dLblPos val="outEnd"/>
          <c:showLegendKey val="0"/>
          <c:showVal val="1"/>
          <c:showCatName val="0"/>
          <c:showSerName val="0"/>
          <c:showPercent val="0"/>
          <c:showBubbleSize val="0"/>
        </c:dLbls>
        <c:gapWidth val="219"/>
        <c:overlap val="-27"/>
        <c:axId val="1193330720"/>
        <c:axId val="1193329888"/>
      </c:barChart>
      <c:catAx>
        <c:axId val="119333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193329888"/>
        <c:crosses val="autoZero"/>
        <c:auto val="1"/>
        <c:lblAlgn val="ctr"/>
        <c:lblOffset val="100"/>
        <c:noMultiLvlLbl val="0"/>
      </c:catAx>
      <c:valAx>
        <c:axId val="1193329888"/>
        <c:scaling>
          <c:orientation val="minMax"/>
        </c:scaling>
        <c:delete val="1"/>
        <c:axPos val="l"/>
        <c:numFmt formatCode="General" sourceLinked="1"/>
        <c:majorTickMark val="none"/>
        <c:minorTickMark val="none"/>
        <c:tickLblPos val="nextTo"/>
        <c:crossAx val="1193330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Dried for 2-3 months after cutting</c:v>
                </c:pt>
                <c:pt idx="2">
                  <c:v>Fresh</c:v>
                </c:pt>
                <c:pt idx="3">
                  <c:v>Dry (dried for a year or more)</c:v>
                </c:pt>
                <c:pt idx="4">
                  <c:v>Dried for 2-3 weeks after cutting</c:v>
                </c:pt>
                <c:pt idx="5">
                  <c:v>Dried for over 6 months</c:v>
                </c:pt>
                <c:pt idx="6">
                  <c:v>Does not have experience in burning firewood</c:v>
                </c:pt>
              </c:strCache>
            </c:strRef>
          </c:cat>
          <c:val>
            <c:numRef>
              <c:f>Sheet1!$B$2:$B$8</c:f>
              <c:numCache>
                <c:formatCode>General</c:formatCode>
                <c:ptCount val="7"/>
                <c:pt idx="0">
                  <c:v>4</c:v>
                </c:pt>
                <c:pt idx="1">
                  <c:v>19</c:v>
                </c:pt>
                <c:pt idx="2">
                  <c:v>3</c:v>
                </c:pt>
                <c:pt idx="3">
                  <c:v>18</c:v>
                </c:pt>
                <c:pt idx="4">
                  <c:v>7</c:v>
                </c:pt>
                <c:pt idx="5">
                  <c:v>14</c:v>
                </c:pt>
                <c:pt idx="6">
                  <c:v>35</c:v>
                </c:pt>
              </c:numCache>
            </c:numRef>
          </c:val>
          <c:extLst>
            <c:ext xmlns:c16="http://schemas.microsoft.com/office/drawing/2014/chart" uri="{C3380CC4-5D6E-409C-BE32-E72D297353CC}">
              <c16:uniqueId val="{00000000-4E42-46E2-B38C-6654EE349AE0}"/>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Dried for 2-3 months after cutting</c:v>
                </c:pt>
                <c:pt idx="2">
                  <c:v>Fresh</c:v>
                </c:pt>
                <c:pt idx="3">
                  <c:v>Dry (dried for a year or more)</c:v>
                </c:pt>
                <c:pt idx="4">
                  <c:v>Dried for 2-3 weeks after cutting</c:v>
                </c:pt>
                <c:pt idx="5">
                  <c:v>Dried for over 6 months</c:v>
                </c:pt>
                <c:pt idx="6">
                  <c:v>Does not have experience in burning firewood</c:v>
                </c:pt>
              </c:strCache>
            </c:strRef>
          </c:cat>
          <c:val>
            <c:numRef>
              <c:f>Sheet1!$C$2:$C$8</c:f>
              <c:numCache>
                <c:formatCode>General</c:formatCode>
                <c:ptCount val="7"/>
                <c:pt idx="0">
                  <c:v>17</c:v>
                </c:pt>
                <c:pt idx="1">
                  <c:v>38</c:v>
                </c:pt>
                <c:pt idx="2">
                  <c:v>4</c:v>
                </c:pt>
                <c:pt idx="3">
                  <c:v>5</c:v>
                </c:pt>
                <c:pt idx="4">
                  <c:v>9</c:v>
                </c:pt>
                <c:pt idx="5">
                  <c:v>11</c:v>
                </c:pt>
                <c:pt idx="6">
                  <c:v>16</c:v>
                </c:pt>
              </c:numCache>
            </c:numRef>
          </c:val>
          <c:extLst>
            <c:ext xmlns:c16="http://schemas.microsoft.com/office/drawing/2014/chart" uri="{C3380CC4-5D6E-409C-BE32-E72D297353CC}">
              <c16:uniqueId val="{00000001-4E42-46E2-B38C-6654EE349AE0}"/>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Dried for 2-3 months after cutting</c:v>
                </c:pt>
                <c:pt idx="2">
                  <c:v>Fresh</c:v>
                </c:pt>
                <c:pt idx="3">
                  <c:v>Dry (dried for a year or more)</c:v>
                </c:pt>
                <c:pt idx="4">
                  <c:v>Dried for 2-3 weeks after cutting</c:v>
                </c:pt>
                <c:pt idx="5">
                  <c:v>Dried for over 6 months</c:v>
                </c:pt>
                <c:pt idx="6">
                  <c:v>Does not have experience in burning firewood</c:v>
                </c:pt>
              </c:strCache>
            </c:strRef>
          </c:cat>
          <c:val>
            <c:numRef>
              <c:f>Sheet1!$D$2:$D$8</c:f>
              <c:numCache>
                <c:formatCode>General</c:formatCode>
                <c:ptCount val="7"/>
                <c:pt idx="0">
                  <c:v>11</c:v>
                </c:pt>
                <c:pt idx="1">
                  <c:v>25</c:v>
                </c:pt>
                <c:pt idx="2">
                  <c:v>1</c:v>
                </c:pt>
                <c:pt idx="3">
                  <c:v>21</c:v>
                </c:pt>
                <c:pt idx="4">
                  <c:v>2</c:v>
                </c:pt>
                <c:pt idx="5">
                  <c:v>22</c:v>
                </c:pt>
                <c:pt idx="6">
                  <c:v>18</c:v>
                </c:pt>
              </c:numCache>
            </c:numRef>
          </c:val>
          <c:extLst>
            <c:ext xmlns:c16="http://schemas.microsoft.com/office/drawing/2014/chart" uri="{C3380CC4-5D6E-409C-BE32-E72D297353CC}">
              <c16:uniqueId val="{00000002-4E42-46E2-B38C-6654EE349AE0}"/>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Dried for 2-3 months after cutting</c:v>
                </c:pt>
                <c:pt idx="2">
                  <c:v>Fresh</c:v>
                </c:pt>
                <c:pt idx="3">
                  <c:v>Dry (dried for a year or more)</c:v>
                </c:pt>
                <c:pt idx="4">
                  <c:v>Dried for 2-3 weeks after cutting</c:v>
                </c:pt>
                <c:pt idx="5">
                  <c:v>Dried for over 6 months</c:v>
                </c:pt>
                <c:pt idx="6">
                  <c:v>Does not have experience in burning firewood</c:v>
                </c:pt>
              </c:strCache>
            </c:strRef>
          </c:cat>
          <c:val>
            <c:numRef>
              <c:f>Sheet1!$E$2:$E$8</c:f>
              <c:numCache>
                <c:formatCode>General</c:formatCode>
                <c:ptCount val="7"/>
                <c:pt idx="0">
                  <c:v>10</c:v>
                </c:pt>
                <c:pt idx="1">
                  <c:v>19</c:v>
                </c:pt>
                <c:pt idx="2">
                  <c:v>3</c:v>
                </c:pt>
                <c:pt idx="3">
                  <c:v>20</c:v>
                </c:pt>
                <c:pt idx="4">
                  <c:v>5</c:v>
                </c:pt>
                <c:pt idx="5">
                  <c:v>28</c:v>
                </c:pt>
                <c:pt idx="6">
                  <c:v>15</c:v>
                </c:pt>
              </c:numCache>
            </c:numRef>
          </c:val>
          <c:extLst>
            <c:ext xmlns:c16="http://schemas.microsoft.com/office/drawing/2014/chart" uri="{C3380CC4-5D6E-409C-BE32-E72D297353CC}">
              <c16:uniqueId val="{00000004-4E42-46E2-B38C-6654EE349AE0}"/>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Dried for 2-3 months after cutting</c:v>
                </c:pt>
                <c:pt idx="2">
                  <c:v>Fresh</c:v>
                </c:pt>
                <c:pt idx="3">
                  <c:v>Dry (dried for a year or more)</c:v>
                </c:pt>
                <c:pt idx="4">
                  <c:v>Dried for 2-3 weeks after cutting</c:v>
                </c:pt>
                <c:pt idx="5">
                  <c:v>Dried for over 6 months</c:v>
                </c:pt>
                <c:pt idx="6">
                  <c:v>Does not have experience in burning firewood</c:v>
                </c:pt>
              </c:strCache>
            </c:strRef>
          </c:cat>
          <c:val>
            <c:numRef>
              <c:f>Sheet1!$F$2:$F$8</c:f>
              <c:numCache>
                <c:formatCode>General</c:formatCode>
                <c:ptCount val="7"/>
                <c:pt idx="0">
                  <c:v>15</c:v>
                </c:pt>
                <c:pt idx="1">
                  <c:v>24</c:v>
                </c:pt>
                <c:pt idx="2">
                  <c:v>4</c:v>
                </c:pt>
                <c:pt idx="3">
                  <c:v>12</c:v>
                </c:pt>
                <c:pt idx="4">
                  <c:v>18</c:v>
                </c:pt>
                <c:pt idx="5">
                  <c:v>21</c:v>
                </c:pt>
                <c:pt idx="6">
                  <c:v>6</c:v>
                </c:pt>
              </c:numCache>
            </c:numRef>
          </c:val>
          <c:extLst>
            <c:ext xmlns:c16="http://schemas.microsoft.com/office/drawing/2014/chart" uri="{C3380CC4-5D6E-409C-BE32-E72D297353CC}">
              <c16:uniqueId val="{00000005-4E42-46E2-B38C-6654EE349AE0}"/>
            </c:ext>
          </c:extLst>
        </c:ser>
        <c:dLbls>
          <c:dLblPos val="outEnd"/>
          <c:showLegendKey val="0"/>
          <c:showVal val="1"/>
          <c:showCatName val="0"/>
          <c:showSerName val="0"/>
          <c:showPercent val="0"/>
          <c:showBubbleSize val="0"/>
        </c:dLbls>
        <c:gapWidth val="219"/>
        <c:overlap val="-27"/>
        <c:axId val="1082010208"/>
        <c:axId val="1082008960"/>
      </c:barChart>
      <c:catAx>
        <c:axId val="1082010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82008960"/>
        <c:crosses val="autoZero"/>
        <c:auto val="1"/>
        <c:lblAlgn val="ctr"/>
        <c:lblOffset val="100"/>
        <c:noMultiLvlLbl val="0"/>
      </c:catAx>
      <c:valAx>
        <c:axId val="1082008960"/>
        <c:scaling>
          <c:orientation val="minMax"/>
        </c:scaling>
        <c:delete val="1"/>
        <c:axPos val="l"/>
        <c:numFmt formatCode="General" sourceLinked="1"/>
        <c:majorTickMark val="none"/>
        <c:minorTickMark val="none"/>
        <c:tickLblPos val="nextTo"/>
        <c:crossAx val="1082010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Sheet1!$B$2:$B$7</c:f>
              <c:numCache>
                <c:formatCode>General</c:formatCode>
                <c:ptCount val="6"/>
                <c:pt idx="0">
                  <c:v>0</c:v>
                </c:pt>
                <c:pt idx="1">
                  <c:v>1</c:v>
                </c:pt>
                <c:pt idx="2">
                  <c:v>4</c:v>
                </c:pt>
                <c:pt idx="3">
                  <c:v>10</c:v>
                </c:pt>
                <c:pt idx="4">
                  <c:v>57</c:v>
                </c:pt>
                <c:pt idx="5">
                  <c:v>28</c:v>
                </c:pt>
              </c:numCache>
            </c:numRef>
          </c:val>
          <c:extLst>
            <c:ext xmlns:c16="http://schemas.microsoft.com/office/drawing/2014/chart" uri="{C3380CC4-5D6E-409C-BE32-E72D297353CC}">
              <c16:uniqueId val="{00000000-3EEB-4209-9CB5-33280377CD94}"/>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Sheet1!$C$2:$C$7</c:f>
              <c:numCache>
                <c:formatCode>General</c:formatCode>
                <c:ptCount val="6"/>
                <c:pt idx="0">
                  <c:v>2</c:v>
                </c:pt>
                <c:pt idx="1">
                  <c:v>2</c:v>
                </c:pt>
                <c:pt idx="2">
                  <c:v>6</c:v>
                </c:pt>
                <c:pt idx="3">
                  <c:v>12</c:v>
                </c:pt>
                <c:pt idx="4">
                  <c:v>55</c:v>
                </c:pt>
                <c:pt idx="5">
                  <c:v>23</c:v>
                </c:pt>
              </c:numCache>
            </c:numRef>
          </c:val>
          <c:extLst>
            <c:ext xmlns:c16="http://schemas.microsoft.com/office/drawing/2014/chart" uri="{C3380CC4-5D6E-409C-BE32-E72D297353CC}">
              <c16:uniqueId val="{00000001-3EEB-4209-9CB5-33280377CD94}"/>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Sheet1!$D$2:$D$7</c:f>
              <c:numCache>
                <c:formatCode>General</c:formatCode>
                <c:ptCount val="6"/>
                <c:pt idx="0">
                  <c:v>0</c:v>
                </c:pt>
                <c:pt idx="1">
                  <c:v>5.5</c:v>
                </c:pt>
                <c:pt idx="2">
                  <c:v>6.6</c:v>
                </c:pt>
                <c:pt idx="3">
                  <c:v>18.8</c:v>
                </c:pt>
                <c:pt idx="4">
                  <c:v>40.9</c:v>
                </c:pt>
                <c:pt idx="5">
                  <c:v>28.2</c:v>
                </c:pt>
              </c:numCache>
            </c:numRef>
          </c:val>
          <c:extLst>
            <c:ext xmlns:c16="http://schemas.microsoft.com/office/drawing/2014/chart" uri="{C3380CC4-5D6E-409C-BE32-E72D297353CC}">
              <c16:uniqueId val="{00000002-3EEB-4209-9CB5-33280377CD94}"/>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Sheet1!$E$2:$E$7</c:f>
              <c:numCache>
                <c:formatCode>General</c:formatCode>
                <c:ptCount val="6"/>
                <c:pt idx="0">
                  <c:v>0.5</c:v>
                </c:pt>
                <c:pt idx="1">
                  <c:v>1.5</c:v>
                </c:pt>
                <c:pt idx="2">
                  <c:v>6.5</c:v>
                </c:pt>
                <c:pt idx="3">
                  <c:v>12.5</c:v>
                </c:pt>
                <c:pt idx="4">
                  <c:v>49.2</c:v>
                </c:pt>
                <c:pt idx="5">
                  <c:v>29.8</c:v>
                </c:pt>
              </c:numCache>
            </c:numRef>
          </c:val>
          <c:extLst>
            <c:ext xmlns:c16="http://schemas.microsoft.com/office/drawing/2014/chart" uri="{C3380CC4-5D6E-409C-BE32-E72D297353CC}">
              <c16:uniqueId val="{00000004-3EEB-4209-9CB5-33280377CD94}"/>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Sheet1!$F$2:$F$7</c:f>
              <c:numCache>
                <c:formatCode>General</c:formatCode>
                <c:ptCount val="6"/>
                <c:pt idx="0">
                  <c:v>0</c:v>
                </c:pt>
                <c:pt idx="1">
                  <c:v>1</c:v>
                </c:pt>
                <c:pt idx="2">
                  <c:v>2</c:v>
                </c:pt>
                <c:pt idx="3">
                  <c:v>21</c:v>
                </c:pt>
                <c:pt idx="4">
                  <c:v>48</c:v>
                </c:pt>
                <c:pt idx="5">
                  <c:v>28</c:v>
                </c:pt>
              </c:numCache>
            </c:numRef>
          </c:val>
          <c:extLst>
            <c:ext xmlns:c16="http://schemas.microsoft.com/office/drawing/2014/chart" uri="{C3380CC4-5D6E-409C-BE32-E72D297353CC}">
              <c16:uniqueId val="{00000005-3EEB-4209-9CB5-33280377CD94}"/>
            </c:ext>
          </c:extLst>
        </c:ser>
        <c:dLbls>
          <c:dLblPos val="outEnd"/>
          <c:showLegendKey val="0"/>
          <c:showVal val="1"/>
          <c:showCatName val="0"/>
          <c:showSerName val="0"/>
          <c:showPercent val="0"/>
          <c:showBubbleSize val="0"/>
        </c:dLbls>
        <c:gapWidth val="219"/>
        <c:overlap val="-27"/>
        <c:axId val="1538468560"/>
        <c:axId val="1538463152"/>
      </c:barChart>
      <c:catAx>
        <c:axId val="1538468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538463152"/>
        <c:crosses val="autoZero"/>
        <c:auto val="1"/>
        <c:lblAlgn val="ctr"/>
        <c:lblOffset val="100"/>
        <c:noMultiLvlLbl val="0"/>
      </c:catAx>
      <c:valAx>
        <c:axId val="1538463152"/>
        <c:scaling>
          <c:orientation val="minMax"/>
        </c:scaling>
        <c:delete val="1"/>
        <c:axPos val="l"/>
        <c:numFmt formatCode="General" sourceLinked="1"/>
        <c:majorTickMark val="none"/>
        <c:minorTickMark val="none"/>
        <c:tickLblPos val="nextTo"/>
        <c:crossAx val="1538468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Sheet1!$B$2:$B$6</c:f>
              <c:numCache>
                <c:formatCode>General</c:formatCode>
                <c:ptCount val="5"/>
                <c:pt idx="0">
                  <c:v>72</c:v>
                </c:pt>
                <c:pt idx="1">
                  <c:v>18</c:v>
                </c:pt>
                <c:pt idx="2">
                  <c:v>7</c:v>
                </c:pt>
                <c:pt idx="3">
                  <c:v>1</c:v>
                </c:pt>
                <c:pt idx="4">
                  <c:v>2</c:v>
                </c:pt>
              </c:numCache>
            </c:numRef>
          </c:val>
          <c:extLst>
            <c:ext xmlns:c16="http://schemas.microsoft.com/office/drawing/2014/chart" uri="{C3380CC4-5D6E-409C-BE32-E72D297353CC}">
              <c16:uniqueId val="{00000000-80DB-471B-B530-CD4B04A625CD}"/>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Sheet1!$C$2:$C$6</c:f>
              <c:numCache>
                <c:formatCode>General</c:formatCode>
                <c:ptCount val="5"/>
                <c:pt idx="0">
                  <c:v>59</c:v>
                </c:pt>
                <c:pt idx="1">
                  <c:v>15</c:v>
                </c:pt>
                <c:pt idx="2">
                  <c:v>11</c:v>
                </c:pt>
                <c:pt idx="3">
                  <c:v>4</c:v>
                </c:pt>
                <c:pt idx="4">
                  <c:v>11</c:v>
                </c:pt>
              </c:numCache>
            </c:numRef>
          </c:val>
          <c:extLst>
            <c:ext xmlns:c16="http://schemas.microsoft.com/office/drawing/2014/chart" uri="{C3380CC4-5D6E-409C-BE32-E72D297353CC}">
              <c16:uniqueId val="{00000001-80DB-471B-B530-CD4B04A625CD}"/>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Sheet1!$D$2:$D$6</c:f>
              <c:numCache>
                <c:formatCode>General</c:formatCode>
                <c:ptCount val="5"/>
                <c:pt idx="0">
                  <c:v>51</c:v>
                </c:pt>
                <c:pt idx="1">
                  <c:v>18</c:v>
                </c:pt>
                <c:pt idx="2">
                  <c:v>18</c:v>
                </c:pt>
                <c:pt idx="3">
                  <c:v>12</c:v>
                </c:pt>
                <c:pt idx="4">
                  <c:v>1</c:v>
                </c:pt>
              </c:numCache>
            </c:numRef>
          </c:val>
          <c:extLst>
            <c:ext xmlns:c16="http://schemas.microsoft.com/office/drawing/2014/chart" uri="{C3380CC4-5D6E-409C-BE32-E72D297353CC}">
              <c16:uniqueId val="{00000002-80DB-471B-B530-CD4B04A625CD}"/>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Sheet1!$E$2:$E$6</c:f>
              <c:numCache>
                <c:formatCode>General</c:formatCode>
                <c:ptCount val="5"/>
                <c:pt idx="0">
                  <c:v>64</c:v>
                </c:pt>
                <c:pt idx="1">
                  <c:v>19</c:v>
                </c:pt>
                <c:pt idx="2">
                  <c:v>11</c:v>
                </c:pt>
                <c:pt idx="3">
                  <c:v>3</c:v>
                </c:pt>
                <c:pt idx="4">
                  <c:v>3</c:v>
                </c:pt>
              </c:numCache>
            </c:numRef>
          </c:val>
          <c:extLst>
            <c:ext xmlns:c16="http://schemas.microsoft.com/office/drawing/2014/chart" uri="{C3380CC4-5D6E-409C-BE32-E72D297353CC}">
              <c16:uniqueId val="{00000004-80DB-471B-B530-CD4B04A625CD}"/>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Sheet1!$F$2:$F$6</c:f>
              <c:numCache>
                <c:formatCode>General</c:formatCode>
                <c:ptCount val="5"/>
                <c:pt idx="0">
                  <c:v>69</c:v>
                </c:pt>
                <c:pt idx="1">
                  <c:v>17</c:v>
                </c:pt>
                <c:pt idx="2">
                  <c:v>8</c:v>
                </c:pt>
                <c:pt idx="3">
                  <c:v>4</c:v>
                </c:pt>
                <c:pt idx="4">
                  <c:v>2</c:v>
                </c:pt>
              </c:numCache>
            </c:numRef>
          </c:val>
          <c:extLst>
            <c:ext xmlns:c16="http://schemas.microsoft.com/office/drawing/2014/chart" uri="{C3380CC4-5D6E-409C-BE32-E72D297353CC}">
              <c16:uniqueId val="{00000005-80DB-471B-B530-CD4B04A625CD}"/>
            </c:ext>
          </c:extLst>
        </c:ser>
        <c:dLbls>
          <c:dLblPos val="outEnd"/>
          <c:showLegendKey val="0"/>
          <c:showVal val="1"/>
          <c:showCatName val="0"/>
          <c:showSerName val="0"/>
          <c:showPercent val="0"/>
          <c:showBubbleSize val="0"/>
        </c:dLbls>
        <c:gapWidth val="219"/>
        <c:overlap val="-27"/>
        <c:axId val="1695791616"/>
        <c:axId val="1695790368"/>
      </c:barChart>
      <c:catAx>
        <c:axId val="1695791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95790368"/>
        <c:crosses val="autoZero"/>
        <c:auto val="1"/>
        <c:lblAlgn val="ctr"/>
        <c:lblOffset val="100"/>
        <c:noMultiLvlLbl val="0"/>
      </c:catAx>
      <c:valAx>
        <c:axId val="1695790368"/>
        <c:scaling>
          <c:orientation val="minMax"/>
        </c:scaling>
        <c:delete val="1"/>
        <c:axPos val="l"/>
        <c:numFmt formatCode="General" sourceLinked="1"/>
        <c:majorTickMark val="none"/>
        <c:minorTickMark val="none"/>
        <c:tickLblPos val="nextTo"/>
        <c:crossAx val="1695791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No</c:v>
                </c:pt>
                <c:pt idx="1">
                  <c:v>Yes</c:v>
                </c:pt>
                <c:pt idx="2">
                  <c:v>Does not know, cannot recall</c:v>
                </c:pt>
              </c:strCache>
            </c:strRef>
          </c:cat>
          <c:val>
            <c:numRef>
              <c:f>Sheet1!$B$2:$B$4</c:f>
              <c:numCache>
                <c:formatCode>General</c:formatCode>
                <c:ptCount val="3"/>
                <c:pt idx="0">
                  <c:v>97</c:v>
                </c:pt>
                <c:pt idx="1">
                  <c:v>3</c:v>
                </c:pt>
                <c:pt idx="2">
                  <c:v>0</c:v>
                </c:pt>
              </c:numCache>
            </c:numRef>
          </c:val>
          <c:extLst>
            <c:ext xmlns:c16="http://schemas.microsoft.com/office/drawing/2014/chart" uri="{C3380CC4-5D6E-409C-BE32-E72D297353CC}">
              <c16:uniqueId val="{00000000-CE0B-4432-BD74-B772F8B88D1F}"/>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No</c:v>
                </c:pt>
                <c:pt idx="1">
                  <c:v>Yes</c:v>
                </c:pt>
                <c:pt idx="2">
                  <c:v>Does not know, cannot recall</c:v>
                </c:pt>
              </c:strCache>
            </c:strRef>
          </c:cat>
          <c:val>
            <c:numRef>
              <c:f>Sheet1!$C$2:$C$4</c:f>
              <c:numCache>
                <c:formatCode>General</c:formatCode>
                <c:ptCount val="3"/>
                <c:pt idx="0">
                  <c:v>5</c:v>
                </c:pt>
                <c:pt idx="1">
                  <c:v>85</c:v>
                </c:pt>
                <c:pt idx="2">
                  <c:v>10</c:v>
                </c:pt>
              </c:numCache>
            </c:numRef>
          </c:val>
          <c:extLst>
            <c:ext xmlns:c16="http://schemas.microsoft.com/office/drawing/2014/chart" uri="{C3380CC4-5D6E-409C-BE32-E72D297353CC}">
              <c16:uniqueId val="{00000001-CE0B-4432-BD74-B772F8B88D1F}"/>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No</c:v>
                </c:pt>
                <c:pt idx="1">
                  <c:v>Yes</c:v>
                </c:pt>
                <c:pt idx="2">
                  <c:v>Does not know, cannot recall</c:v>
                </c:pt>
              </c:strCache>
            </c:strRef>
          </c:cat>
          <c:val>
            <c:numRef>
              <c:f>Sheet1!$D$2:$D$4</c:f>
              <c:numCache>
                <c:formatCode>General</c:formatCode>
                <c:ptCount val="3"/>
                <c:pt idx="0">
                  <c:v>88</c:v>
                </c:pt>
                <c:pt idx="1">
                  <c:v>10</c:v>
                </c:pt>
                <c:pt idx="2">
                  <c:v>2</c:v>
                </c:pt>
              </c:numCache>
            </c:numRef>
          </c:val>
          <c:extLst>
            <c:ext xmlns:c16="http://schemas.microsoft.com/office/drawing/2014/chart" uri="{C3380CC4-5D6E-409C-BE32-E72D297353CC}">
              <c16:uniqueId val="{00000002-CE0B-4432-BD74-B772F8B88D1F}"/>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No</c:v>
                </c:pt>
                <c:pt idx="1">
                  <c:v>Yes</c:v>
                </c:pt>
                <c:pt idx="2">
                  <c:v>Does not know, cannot recall</c:v>
                </c:pt>
              </c:strCache>
            </c:strRef>
          </c:cat>
          <c:val>
            <c:numRef>
              <c:f>Sheet1!$E$2:$E$4</c:f>
              <c:numCache>
                <c:formatCode>General</c:formatCode>
                <c:ptCount val="3"/>
                <c:pt idx="0">
                  <c:v>92</c:v>
                </c:pt>
                <c:pt idx="1">
                  <c:v>5</c:v>
                </c:pt>
                <c:pt idx="2">
                  <c:v>3</c:v>
                </c:pt>
              </c:numCache>
            </c:numRef>
          </c:val>
          <c:extLst>
            <c:ext xmlns:c16="http://schemas.microsoft.com/office/drawing/2014/chart" uri="{C3380CC4-5D6E-409C-BE32-E72D297353CC}">
              <c16:uniqueId val="{00000004-CE0B-4432-BD74-B772F8B88D1F}"/>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No</c:v>
                </c:pt>
                <c:pt idx="1">
                  <c:v>Yes</c:v>
                </c:pt>
                <c:pt idx="2">
                  <c:v>Does not know, cannot recall</c:v>
                </c:pt>
              </c:strCache>
            </c:strRef>
          </c:cat>
          <c:val>
            <c:numRef>
              <c:f>Sheet1!$F$2:$F$4</c:f>
              <c:numCache>
                <c:formatCode>General</c:formatCode>
                <c:ptCount val="3"/>
                <c:pt idx="0">
                  <c:v>99</c:v>
                </c:pt>
                <c:pt idx="1">
                  <c:v>1</c:v>
                </c:pt>
                <c:pt idx="2">
                  <c:v>0</c:v>
                </c:pt>
              </c:numCache>
            </c:numRef>
          </c:val>
          <c:extLst>
            <c:ext xmlns:c16="http://schemas.microsoft.com/office/drawing/2014/chart" uri="{C3380CC4-5D6E-409C-BE32-E72D297353CC}">
              <c16:uniqueId val="{00000005-CE0B-4432-BD74-B772F8B88D1F}"/>
            </c:ext>
          </c:extLst>
        </c:ser>
        <c:dLbls>
          <c:dLblPos val="outEnd"/>
          <c:showLegendKey val="0"/>
          <c:showVal val="1"/>
          <c:showCatName val="0"/>
          <c:showSerName val="0"/>
          <c:showPercent val="0"/>
          <c:showBubbleSize val="0"/>
        </c:dLbls>
        <c:gapWidth val="219"/>
        <c:overlap val="-27"/>
        <c:axId val="1658785888"/>
        <c:axId val="1658770912"/>
      </c:barChart>
      <c:catAx>
        <c:axId val="1658785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58770912"/>
        <c:crosses val="autoZero"/>
        <c:auto val="1"/>
        <c:lblAlgn val="ctr"/>
        <c:lblOffset val="100"/>
        <c:noMultiLvlLbl val="0"/>
      </c:catAx>
      <c:valAx>
        <c:axId val="1658770912"/>
        <c:scaling>
          <c:orientation val="minMax"/>
        </c:scaling>
        <c:delete val="1"/>
        <c:axPos val="l"/>
        <c:numFmt formatCode="General" sourceLinked="1"/>
        <c:majorTickMark val="none"/>
        <c:minorTickMark val="none"/>
        <c:tickLblPos val="nextTo"/>
        <c:crossAx val="1658785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Single - family housing (residential houses, buildings with up to 2 separate apartments)</c:v>
                </c:pt>
                <c:pt idx="1">
                  <c:v>Collective housing buildings (buildings and facilities with 3 or more apartments)</c:v>
                </c:pt>
                <c:pt idx="2">
                  <c:v>Adjusted buildings with non-residential structure (sheds, cardboard and wooden barracks, containers&amp;)</c:v>
                </c:pt>
              </c:strCache>
            </c:strRef>
          </c:cat>
          <c:val>
            <c:numRef>
              <c:f>Sheet1!$B$2:$B$4</c:f>
              <c:numCache>
                <c:formatCode>General</c:formatCode>
                <c:ptCount val="3"/>
                <c:pt idx="0">
                  <c:v>73</c:v>
                </c:pt>
                <c:pt idx="1">
                  <c:v>26</c:v>
                </c:pt>
                <c:pt idx="2">
                  <c:v>1</c:v>
                </c:pt>
              </c:numCache>
            </c:numRef>
          </c:val>
          <c:extLst>
            <c:ext xmlns:c16="http://schemas.microsoft.com/office/drawing/2014/chart" uri="{C3380CC4-5D6E-409C-BE32-E72D297353CC}">
              <c16:uniqueId val="{00000000-98C0-4594-BCA5-121A22C2992D}"/>
            </c:ext>
          </c:extLst>
        </c:ser>
        <c:ser>
          <c:idx val="1"/>
          <c:order val="1"/>
          <c:tx>
            <c:strRef>
              <c:f>Sheet1!$C$1</c:f>
              <c:strCache>
                <c:ptCount val="1"/>
                <c:pt idx="0">
                  <c:v>Montenegro</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Single - family housing (residential houses, buildings with up to 2 separate apartments)</c:v>
                </c:pt>
                <c:pt idx="1">
                  <c:v>Collective housing buildings (buildings and facilities with 3 or more apartments)</c:v>
                </c:pt>
                <c:pt idx="2">
                  <c:v>Adjusted buildings with non-residential structure (sheds, cardboard and wooden barracks, containers&amp;)</c:v>
                </c:pt>
              </c:strCache>
            </c:strRef>
          </c:cat>
          <c:val>
            <c:numRef>
              <c:f>Sheet1!$C$2:$C$4</c:f>
              <c:numCache>
                <c:formatCode>General</c:formatCode>
                <c:ptCount val="3"/>
                <c:pt idx="0">
                  <c:v>67</c:v>
                </c:pt>
                <c:pt idx="1">
                  <c:v>33</c:v>
                </c:pt>
                <c:pt idx="2">
                  <c:v>0</c:v>
                </c:pt>
              </c:numCache>
            </c:numRef>
          </c:val>
          <c:extLst>
            <c:ext xmlns:c16="http://schemas.microsoft.com/office/drawing/2014/chart" uri="{C3380CC4-5D6E-409C-BE32-E72D297353CC}">
              <c16:uniqueId val="{00000001-98C0-4594-BCA5-121A22C2992D}"/>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Single - family housing (residential houses, buildings with up to 2 separate apartments)</c:v>
                </c:pt>
                <c:pt idx="1">
                  <c:v>Collective housing buildings (buildings and facilities with 3 or more apartments)</c:v>
                </c:pt>
                <c:pt idx="2">
                  <c:v>Adjusted buildings with non-residential structure (sheds, cardboard and wooden barracks, containers&amp;)</c:v>
                </c:pt>
              </c:strCache>
            </c:strRef>
          </c:cat>
          <c:val>
            <c:numRef>
              <c:f>Sheet1!$D$2:$D$4</c:f>
              <c:numCache>
                <c:formatCode>General</c:formatCode>
                <c:ptCount val="3"/>
                <c:pt idx="0">
                  <c:v>57</c:v>
                </c:pt>
                <c:pt idx="1">
                  <c:v>42</c:v>
                </c:pt>
                <c:pt idx="2">
                  <c:v>1</c:v>
                </c:pt>
              </c:numCache>
            </c:numRef>
          </c:val>
          <c:extLst>
            <c:ext xmlns:c16="http://schemas.microsoft.com/office/drawing/2014/chart" uri="{C3380CC4-5D6E-409C-BE32-E72D297353CC}">
              <c16:uniqueId val="{00000002-98C0-4594-BCA5-121A22C2992D}"/>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Single - family housing (residential houses, buildings with up to 2 separate apartments)</c:v>
                </c:pt>
                <c:pt idx="1">
                  <c:v>Collective housing buildings (buildings and facilities with 3 or more apartments)</c:v>
                </c:pt>
                <c:pt idx="2">
                  <c:v>Adjusted buildings with non-residential structure (sheds, cardboard and wooden barracks, containers&amp;)</c:v>
                </c:pt>
              </c:strCache>
            </c:strRef>
          </c:cat>
          <c:val>
            <c:numRef>
              <c:f>Sheet1!$E$2:$E$4</c:f>
              <c:numCache>
                <c:formatCode>General</c:formatCode>
                <c:ptCount val="3"/>
                <c:pt idx="0">
                  <c:v>81</c:v>
                </c:pt>
                <c:pt idx="1">
                  <c:v>18</c:v>
                </c:pt>
                <c:pt idx="2">
                  <c:v>1</c:v>
                </c:pt>
              </c:numCache>
            </c:numRef>
          </c:val>
          <c:extLst>
            <c:ext xmlns:c16="http://schemas.microsoft.com/office/drawing/2014/chart" uri="{C3380CC4-5D6E-409C-BE32-E72D297353CC}">
              <c16:uniqueId val="{00000004-98C0-4594-BCA5-121A22C2992D}"/>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Single - family housing (residential houses, buildings with up to 2 separate apartments)</c:v>
                </c:pt>
                <c:pt idx="1">
                  <c:v>Collective housing buildings (buildings and facilities with 3 or more apartments)</c:v>
                </c:pt>
                <c:pt idx="2">
                  <c:v>Adjusted buildings with non-residential structure (sheds, cardboard and wooden barracks, containers&amp;)</c:v>
                </c:pt>
              </c:strCache>
            </c:strRef>
          </c:cat>
          <c:val>
            <c:numRef>
              <c:f>Sheet1!$F$2:$F$4</c:f>
              <c:numCache>
                <c:formatCode>General</c:formatCode>
                <c:ptCount val="3"/>
                <c:pt idx="0">
                  <c:v>85</c:v>
                </c:pt>
                <c:pt idx="1">
                  <c:v>14</c:v>
                </c:pt>
                <c:pt idx="2">
                  <c:v>1</c:v>
                </c:pt>
              </c:numCache>
            </c:numRef>
          </c:val>
          <c:extLst>
            <c:ext xmlns:c16="http://schemas.microsoft.com/office/drawing/2014/chart" uri="{C3380CC4-5D6E-409C-BE32-E72D297353CC}">
              <c16:uniqueId val="{00000007-98C0-4594-BCA5-121A22C2992D}"/>
            </c:ext>
          </c:extLst>
        </c:ser>
        <c:dLbls>
          <c:dLblPos val="outEnd"/>
          <c:showLegendKey val="0"/>
          <c:showVal val="1"/>
          <c:showCatName val="0"/>
          <c:showSerName val="0"/>
          <c:showPercent val="0"/>
          <c:showBubbleSize val="0"/>
        </c:dLbls>
        <c:gapWidth val="219"/>
        <c:overlap val="-27"/>
        <c:axId val="1066953903"/>
        <c:axId val="1066945167"/>
      </c:barChart>
      <c:catAx>
        <c:axId val="1066953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066945167"/>
        <c:crosses val="autoZero"/>
        <c:auto val="1"/>
        <c:lblAlgn val="ctr"/>
        <c:lblOffset val="100"/>
        <c:noMultiLvlLbl val="0"/>
      </c:catAx>
      <c:valAx>
        <c:axId val="1066945167"/>
        <c:scaling>
          <c:orientation val="minMax"/>
        </c:scaling>
        <c:delete val="1"/>
        <c:axPos val="l"/>
        <c:numFmt formatCode="General" sourceLinked="1"/>
        <c:majorTickMark val="none"/>
        <c:minorTickMark val="none"/>
        <c:tickLblPos val="nextTo"/>
        <c:crossAx val="10669539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Coal</c:v>
                </c:pt>
                <c:pt idx="1">
                  <c:v>Wood</c:v>
                </c:pt>
                <c:pt idx="2">
                  <c:v>Pellet</c:v>
                </c:pt>
                <c:pt idx="3">
                  <c:v>Gas</c:v>
                </c:pt>
                <c:pt idx="4">
                  <c:v>Gasoline</c:v>
                </c:pt>
                <c:pt idx="5">
                  <c:v>Diesel</c:v>
                </c:pt>
                <c:pt idx="6">
                  <c:v>Does not know, cannot assess</c:v>
                </c:pt>
              </c:strCache>
            </c:strRef>
          </c:cat>
          <c:val>
            <c:numRef>
              <c:f>Sheet1!$B$2:$B$8</c:f>
              <c:numCache>
                <c:formatCode>General</c:formatCode>
                <c:ptCount val="7"/>
                <c:pt idx="0">
                  <c:v>72</c:v>
                </c:pt>
                <c:pt idx="1">
                  <c:v>1</c:v>
                </c:pt>
                <c:pt idx="2">
                  <c:v>0</c:v>
                </c:pt>
                <c:pt idx="3">
                  <c:v>2</c:v>
                </c:pt>
                <c:pt idx="4">
                  <c:v>12</c:v>
                </c:pt>
                <c:pt idx="5">
                  <c:v>10</c:v>
                </c:pt>
                <c:pt idx="6">
                  <c:v>3</c:v>
                </c:pt>
              </c:numCache>
            </c:numRef>
          </c:val>
          <c:extLst>
            <c:ext xmlns:c16="http://schemas.microsoft.com/office/drawing/2014/chart" uri="{C3380CC4-5D6E-409C-BE32-E72D297353CC}">
              <c16:uniqueId val="{00000000-6A21-47BB-8FAC-09FFEED08A34}"/>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Coal</c:v>
                </c:pt>
                <c:pt idx="1">
                  <c:v>Wood</c:v>
                </c:pt>
                <c:pt idx="2">
                  <c:v>Pellet</c:v>
                </c:pt>
                <c:pt idx="3">
                  <c:v>Gas</c:v>
                </c:pt>
                <c:pt idx="4">
                  <c:v>Gasoline</c:v>
                </c:pt>
                <c:pt idx="5">
                  <c:v>Diesel</c:v>
                </c:pt>
                <c:pt idx="6">
                  <c:v>Does not know, cannot assess</c:v>
                </c:pt>
              </c:strCache>
            </c:strRef>
          </c:cat>
          <c:val>
            <c:numRef>
              <c:f>Sheet1!$C$2:$C$8</c:f>
              <c:numCache>
                <c:formatCode>General</c:formatCode>
                <c:ptCount val="7"/>
                <c:pt idx="0">
                  <c:v>41</c:v>
                </c:pt>
                <c:pt idx="1">
                  <c:v>7</c:v>
                </c:pt>
                <c:pt idx="2">
                  <c:v>1</c:v>
                </c:pt>
                <c:pt idx="3">
                  <c:v>15</c:v>
                </c:pt>
                <c:pt idx="4">
                  <c:v>20</c:v>
                </c:pt>
                <c:pt idx="5">
                  <c:v>8</c:v>
                </c:pt>
                <c:pt idx="6">
                  <c:v>8</c:v>
                </c:pt>
              </c:numCache>
            </c:numRef>
          </c:val>
          <c:extLst>
            <c:ext xmlns:c16="http://schemas.microsoft.com/office/drawing/2014/chart" uri="{C3380CC4-5D6E-409C-BE32-E72D297353CC}">
              <c16:uniqueId val="{00000001-6A21-47BB-8FAC-09FFEED08A34}"/>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Coal</c:v>
                </c:pt>
                <c:pt idx="1">
                  <c:v>Wood</c:v>
                </c:pt>
                <c:pt idx="2">
                  <c:v>Pellet</c:v>
                </c:pt>
                <c:pt idx="3">
                  <c:v>Gas</c:v>
                </c:pt>
                <c:pt idx="4">
                  <c:v>Gasoline</c:v>
                </c:pt>
                <c:pt idx="5">
                  <c:v>Diesel</c:v>
                </c:pt>
                <c:pt idx="6">
                  <c:v>Does not know, cannot assess</c:v>
                </c:pt>
              </c:strCache>
            </c:strRef>
          </c:cat>
          <c:val>
            <c:numRef>
              <c:f>Sheet1!$D$2:$D$8</c:f>
              <c:numCache>
                <c:formatCode>General</c:formatCode>
                <c:ptCount val="7"/>
                <c:pt idx="0">
                  <c:v>31</c:v>
                </c:pt>
                <c:pt idx="1">
                  <c:v>4</c:v>
                </c:pt>
                <c:pt idx="2">
                  <c:v>0</c:v>
                </c:pt>
                <c:pt idx="3">
                  <c:v>18</c:v>
                </c:pt>
                <c:pt idx="4">
                  <c:v>10</c:v>
                </c:pt>
                <c:pt idx="5">
                  <c:v>34</c:v>
                </c:pt>
                <c:pt idx="6">
                  <c:v>3</c:v>
                </c:pt>
              </c:numCache>
            </c:numRef>
          </c:val>
          <c:extLst>
            <c:ext xmlns:c16="http://schemas.microsoft.com/office/drawing/2014/chart" uri="{C3380CC4-5D6E-409C-BE32-E72D297353CC}">
              <c16:uniqueId val="{00000002-6A21-47BB-8FAC-09FFEED08A34}"/>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Coal</c:v>
                </c:pt>
                <c:pt idx="1">
                  <c:v>Wood</c:v>
                </c:pt>
                <c:pt idx="2">
                  <c:v>Pellet</c:v>
                </c:pt>
                <c:pt idx="3">
                  <c:v>Gas</c:v>
                </c:pt>
                <c:pt idx="4">
                  <c:v>Gasoline</c:v>
                </c:pt>
                <c:pt idx="5">
                  <c:v>Diesel</c:v>
                </c:pt>
                <c:pt idx="6">
                  <c:v>Does not know, cannot assess</c:v>
                </c:pt>
              </c:strCache>
            </c:strRef>
          </c:cat>
          <c:val>
            <c:numRef>
              <c:f>Sheet1!$E$2:$E$8</c:f>
              <c:numCache>
                <c:formatCode>General</c:formatCode>
                <c:ptCount val="7"/>
                <c:pt idx="0">
                  <c:v>47</c:v>
                </c:pt>
                <c:pt idx="1">
                  <c:v>5</c:v>
                </c:pt>
                <c:pt idx="2">
                  <c:v>2</c:v>
                </c:pt>
                <c:pt idx="3">
                  <c:v>6</c:v>
                </c:pt>
                <c:pt idx="4">
                  <c:v>10</c:v>
                </c:pt>
                <c:pt idx="5">
                  <c:v>21</c:v>
                </c:pt>
                <c:pt idx="6">
                  <c:v>9</c:v>
                </c:pt>
              </c:numCache>
            </c:numRef>
          </c:val>
          <c:extLst>
            <c:ext xmlns:c16="http://schemas.microsoft.com/office/drawing/2014/chart" uri="{C3380CC4-5D6E-409C-BE32-E72D297353CC}">
              <c16:uniqueId val="{00000004-6A21-47BB-8FAC-09FFEED08A34}"/>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Coal</c:v>
                </c:pt>
                <c:pt idx="1">
                  <c:v>Wood</c:v>
                </c:pt>
                <c:pt idx="2">
                  <c:v>Pellet</c:v>
                </c:pt>
                <c:pt idx="3">
                  <c:v>Gas</c:v>
                </c:pt>
                <c:pt idx="4">
                  <c:v>Gasoline</c:v>
                </c:pt>
                <c:pt idx="5">
                  <c:v>Diesel</c:v>
                </c:pt>
                <c:pt idx="6">
                  <c:v>Does not know, cannot assess</c:v>
                </c:pt>
              </c:strCache>
            </c:strRef>
          </c:cat>
          <c:val>
            <c:numRef>
              <c:f>Sheet1!$F$2:$F$8</c:f>
              <c:numCache>
                <c:formatCode>General</c:formatCode>
                <c:ptCount val="7"/>
                <c:pt idx="0">
                  <c:v>80</c:v>
                </c:pt>
                <c:pt idx="1">
                  <c:v>3</c:v>
                </c:pt>
                <c:pt idx="2">
                  <c:v>1</c:v>
                </c:pt>
                <c:pt idx="3">
                  <c:v>3</c:v>
                </c:pt>
                <c:pt idx="4">
                  <c:v>2</c:v>
                </c:pt>
                <c:pt idx="5">
                  <c:v>7</c:v>
                </c:pt>
                <c:pt idx="6">
                  <c:v>4</c:v>
                </c:pt>
              </c:numCache>
            </c:numRef>
          </c:val>
          <c:extLst>
            <c:ext xmlns:c16="http://schemas.microsoft.com/office/drawing/2014/chart" uri="{C3380CC4-5D6E-409C-BE32-E72D297353CC}">
              <c16:uniqueId val="{00000005-6A21-47BB-8FAC-09FFEED08A34}"/>
            </c:ext>
          </c:extLst>
        </c:ser>
        <c:dLbls>
          <c:dLblPos val="outEnd"/>
          <c:showLegendKey val="0"/>
          <c:showVal val="1"/>
          <c:showCatName val="0"/>
          <c:showSerName val="0"/>
          <c:showPercent val="0"/>
          <c:showBubbleSize val="0"/>
        </c:dLbls>
        <c:gapWidth val="219"/>
        <c:overlap val="-27"/>
        <c:axId val="1657029520"/>
        <c:axId val="1657024528"/>
      </c:barChart>
      <c:catAx>
        <c:axId val="1657029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57024528"/>
        <c:crosses val="autoZero"/>
        <c:auto val="1"/>
        <c:lblAlgn val="ctr"/>
        <c:lblOffset val="100"/>
        <c:noMultiLvlLbl val="0"/>
      </c:catAx>
      <c:valAx>
        <c:axId val="1657024528"/>
        <c:scaling>
          <c:orientation val="minMax"/>
        </c:scaling>
        <c:delete val="1"/>
        <c:axPos val="l"/>
        <c:numFmt formatCode="General" sourceLinked="1"/>
        <c:majorTickMark val="none"/>
        <c:minorTickMark val="none"/>
        <c:tickLblPos val="nextTo"/>
        <c:crossAx val="1657029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No, never</c:v>
                </c:pt>
                <c:pt idx="1">
                  <c:v>Rarely</c:v>
                </c:pt>
                <c:pt idx="2">
                  <c:v>Occasionally</c:v>
                </c:pt>
                <c:pt idx="3">
                  <c:v>Often</c:v>
                </c:pt>
                <c:pt idx="4">
                  <c:v>Daily</c:v>
                </c:pt>
                <c:pt idx="5">
                  <c:v>Does not know, does not want to tell</c:v>
                </c:pt>
              </c:strCache>
            </c:strRef>
          </c:cat>
          <c:val>
            <c:numRef>
              <c:f>Sheet1!$B$2:$B$7</c:f>
              <c:numCache>
                <c:formatCode>General</c:formatCode>
                <c:ptCount val="6"/>
                <c:pt idx="0">
                  <c:v>98</c:v>
                </c:pt>
                <c:pt idx="1">
                  <c:v>1</c:v>
                </c:pt>
                <c:pt idx="2">
                  <c:v>0</c:v>
                </c:pt>
                <c:pt idx="3">
                  <c:v>0</c:v>
                </c:pt>
                <c:pt idx="4">
                  <c:v>0</c:v>
                </c:pt>
                <c:pt idx="5">
                  <c:v>1</c:v>
                </c:pt>
              </c:numCache>
            </c:numRef>
          </c:val>
          <c:extLst>
            <c:ext xmlns:c16="http://schemas.microsoft.com/office/drawing/2014/chart" uri="{C3380CC4-5D6E-409C-BE32-E72D297353CC}">
              <c16:uniqueId val="{00000000-5DC6-4FBF-B535-5A08273EDDE7}"/>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No, never</c:v>
                </c:pt>
                <c:pt idx="1">
                  <c:v>Rarely</c:v>
                </c:pt>
                <c:pt idx="2">
                  <c:v>Occasionally</c:v>
                </c:pt>
                <c:pt idx="3">
                  <c:v>Often</c:v>
                </c:pt>
                <c:pt idx="4">
                  <c:v>Daily</c:v>
                </c:pt>
                <c:pt idx="5">
                  <c:v>Does not know, does not want to tell</c:v>
                </c:pt>
              </c:strCache>
            </c:strRef>
          </c:cat>
          <c:val>
            <c:numRef>
              <c:f>Sheet1!$C$2:$C$7</c:f>
              <c:numCache>
                <c:formatCode>General</c:formatCode>
                <c:ptCount val="6"/>
                <c:pt idx="0">
                  <c:v>89</c:v>
                </c:pt>
                <c:pt idx="1">
                  <c:v>5</c:v>
                </c:pt>
                <c:pt idx="2">
                  <c:v>3</c:v>
                </c:pt>
                <c:pt idx="3">
                  <c:v>1</c:v>
                </c:pt>
                <c:pt idx="4">
                  <c:v>0</c:v>
                </c:pt>
                <c:pt idx="5">
                  <c:v>2</c:v>
                </c:pt>
              </c:numCache>
            </c:numRef>
          </c:val>
          <c:extLst>
            <c:ext xmlns:c16="http://schemas.microsoft.com/office/drawing/2014/chart" uri="{C3380CC4-5D6E-409C-BE32-E72D297353CC}">
              <c16:uniqueId val="{00000001-5DC6-4FBF-B535-5A08273EDDE7}"/>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No, never</c:v>
                </c:pt>
                <c:pt idx="1">
                  <c:v>Rarely</c:v>
                </c:pt>
                <c:pt idx="2">
                  <c:v>Occasionally</c:v>
                </c:pt>
                <c:pt idx="3">
                  <c:v>Often</c:v>
                </c:pt>
                <c:pt idx="4">
                  <c:v>Daily</c:v>
                </c:pt>
                <c:pt idx="5">
                  <c:v>Does not know, does not want to tell</c:v>
                </c:pt>
              </c:strCache>
            </c:strRef>
          </c:cat>
          <c:val>
            <c:numRef>
              <c:f>Sheet1!$D$2:$D$7</c:f>
              <c:numCache>
                <c:formatCode>General</c:formatCode>
                <c:ptCount val="6"/>
                <c:pt idx="0">
                  <c:v>96</c:v>
                </c:pt>
                <c:pt idx="1">
                  <c:v>2</c:v>
                </c:pt>
                <c:pt idx="2">
                  <c:v>1</c:v>
                </c:pt>
                <c:pt idx="3">
                  <c:v>0</c:v>
                </c:pt>
                <c:pt idx="4">
                  <c:v>0</c:v>
                </c:pt>
                <c:pt idx="5">
                  <c:v>1</c:v>
                </c:pt>
              </c:numCache>
            </c:numRef>
          </c:val>
          <c:extLst>
            <c:ext xmlns:c16="http://schemas.microsoft.com/office/drawing/2014/chart" uri="{C3380CC4-5D6E-409C-BE32-E72D297353CC}">
              <c16:uniqueId val="{00000002-5DC6-4FBF-B535-5A08273EDDE7}"/>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No, never</c:v>
                </c:pt>
                <c:pt idx="1">
                  <c:v>Rarely</c:v>
                </c:pt>
                <c:pt idx="2">
                  <c:v>Occasionally</c:v>
                </c:pt>
                <c:pt idx="3">
                  <c:v>Often</c:v>
                </c:pt>
                <c:pt idx="4">
                  <c:v>Daily</c:v>
                </c:pt>
                <c:pt idx="5">
                  <c:v>Does not know, does not want to tell</c:v>
                </c:pt>
              </c:strCache>
            </c:strRef>
          </c:cat>
          <c:val>
            <c:numRef>
              <c:f>Sheet1!$E$2:$E$7</c:f>
              <c:numCache>
                <c:formatCode>General</c:formatCode>
                <c:ptCount val="6"/>
                <c:pt idx="0">
                  <c:v>94</c:v>
                </c:pt>
                <c:pt idx="1">
                  <c:v>3</c:v>
                </c:pt>
                <c:pt idx="2">
                  <c:v>3</c:v>
                </c:pt>
                <c:pt idx="3">
                  <c:v>0</c:v>
                </c:pt>
                <c:pt idx="4">
                  <c:v>0</c:v>
                </c:pt>
                <c:pt idx="5">
                  <c:v>0</c:v>
                </c:pt>
              </c:numCache>
            </c:numRef>
          </c:val>
          <c:extLst>
            <c:ext xmlns:c16="http://schemas.microsoft.com/office/drawing/2014/chart" uri="{C3380CC4-5D6E-409C-BE32-E72D297353CC}">
              <c16:uniqueId val="{00000004-5DC6-4FBF-B535-5A08273EDDE7}"/>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No, never</c:v>
                </c:pt>
                <c:pt idx="1">
                  <c:v>Rarely</c:v>
                </c:pt>
                <c:pt idx="2">
                  <c:v>Occasionally</c:v>
                </c:pt>
                <c:pt idx="3">
                  <c:v>Often</c:v>
                </c:pt>
                <c:pt idx="4">
                  <c:v>Daily</c:v>
                </c:pt>
                <c:pt idx="5">
                  <c:v>Does not know, does not want to tell</c:v>
                </c:pt>
              </c:strCache>
            </c:strRef>
          </c:cat>
          <c:val>
            <c:numRef>
              <c:f>Sheet1!$F$2:$F$7</c:f>
              <c:numCache>
                <c:formatCode>General</c:formatCode>
                <c:ptCount val="6"/>
                <c:pt idx="0">
                  <c:v>91</c:v>
                </c:pt>
                <c:pt idx="1">
                  <c:v>5</c:v>
                </c:pt>
                <c:pt idx="2">
                  <c:v>2</c:v>
                </c:pt>
                <c:pt idx="3">
                  <c:v>0</c:v>
                </c:pt>
                <c:pt idx="4">
                  <c:v>1</c:v>
                </c:pt>
                <c:pt idx="5">
                  <c:v>1</c:v>
                </c:pt>
              </c:numCache>
            </c:numRef>
          </c:val>
          <c:extLst>
            <c:ext xmlns:c16="http://schemas.microsoft.com/office/drawing/2014/chart" uri="{C3380CC4-5D6E-409C-BE32-E72D297353CC}">
              <c16:uniqueId val="{00000005-5DC6-4FBF-B535-5A08273EDDE7}"/>
            </c:ext>
          </c:extLst>
        </c:ser>
        <c:dLbls>
          <c:dLblPos val="outEnd"/>
          <c:showLegendKey val="0"/>
          <c:showVal val="1"/>
          <c:showCatName val="0"/>
          <c:showSerName val="0"/>
          <c:showPercent val="0"/>
          <c:showBubbleSize val="0"/>
        </c:dLbls>
        <c:gapWidth val="219"/>
        <c:overlap val="-27"/>
        <c:axId val="1658769664"/>
        <c:axId val="1658785056"/>
      </c:barChart>
      <c:catAx>
        <c:axId val="1658769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58785056"/>
        <c:crosses val="autoZero"/>
        <c:auto val="1"/>
        <c:lblAlgn val="ctr"/>
        <c:lblOffset val="100"/>
        <c:noMultiLvlLbl val="0"/>
      </c:catAx>
      <c:valAx>
        <c:axId val="1658785056"/>
        <c:scaling>
          <c:orientation val="minMax"/>
        </c:scaling>
        <c:delete val="1"/>
        <c:axPos val="l"/>
        <c:numFmt formatCode="General" sourceLinked="1"/>
        <c:majorTickMark val="none"/>
        <c:minorTickMark val="none"/>
        <c:tickLblPos val="nextTo"/>
        <c:crossAx val="1658769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Sheet1!$B$2:$B$6</c:f>
              <c:numCache>
                <c:formatCode>General</c:formatCode>
                <c:ptCount val="5"/>
                <c:pt idx="0">
                  <c:v>0</c:v>
                </c:pt>
                <c:pt idx="1">
                  <c:v>1</c:v>
                </c:pt>
                <c:pt idx="2">
                  <c:v>3</c:v>
                </c:pt>
                <c:pt idx="3">
                  <c:v>93</c:v>
                </c:pt>
                <c:pt idx="4">
                  <c:v>3</c:v>
                </c:pt>
              </c:numCache>
            </c:numRef>
          </c:val>
          <c:extLst>
            <c:ext xmlns:c16="http://schemas.microsoft.com/office/drawing/2014/chart" uri="{C3380CC4-5D6E-409C-BE32-E72D297353CC}">
              <c16:uniqueId val="{00000000-DFA1-4A87-B998-564FA7576BE9}"/>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Sheet1!$C$2:$C$6</c:f>
              <c:numCache>
                <c:formatCode>General</c:formatCode>
                <c:ptCount val="5"/>
                <c:pt idx="0">
                  <c:v>10</c:v>
                </c:pt>
                <c:pt idx="1">
                  <c:v>5</c:v>
                </c:pt>
                <c:pt idx="2">
                  <c:v>13</c:v>
                </c:pt>
                <c:pt idx="3">
                  <c:v>64</c:v>
                </c:pt>
                <c:pt idx="4">
                  <c:v>8</c:v>
                </c:pt>
              </c:numCache>
            </c:numRef>
          </c:val>
          <c:extLst>
            <c:ext xmlns:c16="http://schemas.microsoft.com/office/drawing/2014/chart" uri="{C3380CC4-5D6E-409C-BE32-E72D297353CC}">
              <c16:uniqueId val="{00000001-DFA1-4A87-B998-564FA7576BE9}"/>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Sheet1!$D$2:$D$6</c:f>
              <c:numCache>
                <c:formatCode>General</c:formatCode>
                <c:ptCount val="5"/>
                <c:pt idx="0">
                  <c:v>4</c:v>
                </c:pt>
                <c:pt idx="1">
                  <c:v>1</c:v>
                </c:pt>
                <c:pt idx="2">
                  <c:v>5</c:v>
                </c:pt>
                <c:pt idx="3">
                  <c:v>89</c:v>
                </c:pt>
                <c:pt idx="4">
                  <c:v>1</c:v>
                </c:pt>
              </c:numCache>
            </c:numRef>
          </c:val>
          <c:extLst>
            <c:ext xmlns:c16="http://schemas.microsoft.com/office/drawing/2014/chart" uri="{C3380CC4-5D6E-409C-BE32-E72D297353CC}">
              <c16:uniqueId val="{00000002-DFA1-4A87-B998-564FA7576BE9}"/>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Sheet1!$E$2:$E$6</c:f>
              <c:numCache>
                <c:formatCode>General</c:formatCode>
                <c:ptCount val="5"/>
                <c:pt idx="0">
                  <c:v>2</c:v>
                </c:pt>
                <c:pt idx="1">
                  <c:v>3</c:v>
                </c:pt>
                <c:pt idx="2">
                  <c:v>10</c:v>
                </c:pt>
                <c:pt idx="3">
                  <c:v>82</c:v>
                </c:pt>
                <c:pt idx="4">
                  <c:v>3</c:v>
                </c:pt>
              </c:numCache>
            </c:numRef>
          </c:val>
          <c:extLst>
            <c:ext xmlns:c16="http://schemas.microsoft.com/office/drawing/2014/chart" uri="{C3380CC4-5D6E-409C-BE32-E72D297353CC}">
              <c16:uniqueId val="{00000004-DFA1-4A87-B998-564FA7576BE9}"/>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 negative impact</c:v>
                </c:pt>
                <c:pt idx="1">
                  <c:v>It has negligible impact</c:v>
                </c:pt>
                <c:pt idx="2">
                  <c:v>It has moderate impact</c:v>
                </c:pt>
                <c:pt idx="3">
                  <c:v>It has severe impact</c:v>
                </c:pt>
                <c:pt idx="4">
                  <c:v>Does not know, cannot assess</c:v>
                </c:pt>
              </c:strCache>
            </c:strRef>
          </c:cat>
          <c:val>
            <c:numRef>
              <c:f>Sheet1!$F$2:$F$6</c:f>
              <c:numCache>
                <c:formatCode>General</c:formatCode>
                <c:ptCount val="5"/>
                <c:pt idx="0">
                  <c:v>5</c:v>
                </c:pt>
                <c:pt idx="1">
                  <c:v>3</c:v>
                </c:pt>
                <c:pt idx="2">
                  <c:v>8</c:v>
                </c:pt>
                <c:pt idx="3">
                  <c:v>83</c:v>
                </c:pt>
                <c:pt idx="4">
                  <c:v>1</c:v>
                </c:pt>
              </c:numCache>
            </c:numRef>
          </c:val>
          <c:extLst>
            <c:ext xmlns:c16="http://schemas.microsoft.com/office/drawing/2014/chart" uri="{C3380CC4-5D6E-409C-BE32-E72D297353CC}">
              <c16:uniqueId val="{00000005-DFA1-4A87-B998-564FA7576BE9}"/>
            </c:ext>
          </c:extLst>
        </c:ser>
        <c:dLbls>
          <c:dLblPos val="outEnd"/>
          <c:showLegendKey val="0"/>
          <c:showVal val="1"/>
          <c:showCatName val="0"/>
          <c:showSerName val="0"/>
          <c:showPercent val="0"/>
          <c:showBubbleSize val="0"/>
        </c:dLbls>
        <c:gapWidth val="219"/>
        <c:overlap val="-27"/>
        <c:axId val="1695741696"/>
        <c:axId val="1695741280"/>
      </c:barChart>
      <c:catAx>
        <c:axId val="1695741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95741280"/>
        <c:crosses val="autoZero"/>
        <c:auto val="1"/>
        <c:lblAlgn val="ctr"/>
        <c:lblOffset val="100"/>
        <c:noMultiLvlLbl val="0"/>
      </c:catAx>
      <c:valAx>
        <c:axId val="1695741280"/>
        <c:scaling>
          <c:orientation val="minMax"/>
        </c:scaling>
        <c:delete val="1"/>
        <c:axPos val="l"/>
        <c:numFmt formatCode="General" sourceLinked="1"/>
        <c:majorTickMark val="none"/>
        <c:minorTickMark val="none"/>
        <c:tickLblPos val="nextTo"/>
        <c:crossAx val="1695741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No</c:v>
                </c:pt>
                <c:pt idx="2">
                  <c:v>Yes</c:v>
                </c:pt>
                <c:pt idx="3">
                  <c:v>Yes, but only if I was to receive financial aid</c:v>
                </c:pt>
              </c:strCache>
            </c:strRef>
          </c:cat>
          <c:val>
            <c:numRef>
              <c:f>Sheet1!$B$2:$B$5</c:f>
              <c:numCache>
                <c:formatCode>General</c:formatCode>
                <c:ptCount val="4"/>
                <c:pt idx="0">
                  <c:v>5</c:v>
                </c:pt>
                <c:pt idx="1">
                  <c:v>55</c:v>
                </c:pt>
                <c:pt idx="2">
                  <c:v>13</c:v>
                </c:pt>
                <c:pt idx="3">
                  <c:v>27</c:v>
                </c:pt>
              </c:numCache>
            </c:numRef>
          </c:val>
          <c:extLst>
            <c:ext xmlns:c16="http://schemas.microsoft.com/office/drawing/2014/chart" uri="{C3380CC4-5D6E-409C-BE32-E72D297353CC}">
              <c16:uniqueId val="{00000000-5E09-4F9B-B88C-C965072335EB}"/>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No</c:v>
                </c:pt>
                <c:pt idx="2">
                  <c:v>Yes</c:v>
                </c:pt>
                <c:pt idx="3">
                  <c:v>Yes, but only if I was to receive financial aid</c:v>
                </c:pt>
              </c:strCache>
            </c:strRef>
          </c:cat>
          <c:val>
            <c:numRef>
              <c:f>Sheet1!$C$2:$C$5</c:f>
              <c:numCache>
                <c:formatCode>General</c:formatCode>
                <c:ptCount val="4"/>
                <c:pt idx="0">
                  <c:v>15</c:v>
                </c:pt>
                <c:pt idx="1">
                  <c:v>45</c:v>
                </c:pt>
                <c:pt idx="2">
                  <c:v>18</c:v>
                </c:pt>
                <c:pt idx="3">
                  <c:v>22</c:v>
                </c:pt>
              </c:numCache>
            </c:numRef>
          </c:val>
          <c:extLst>
            <c:ext xmlns:c16="http://schemas.microsoft.com/office/drawing/2014/chart" uri="{C3380CC4-5D6E-409C-BE32-E72D297353CC}">
              <c16:uniqueId val="{00000001-5E09-4F9B-B88C-C965072335EB}"/>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No</c:v>
                </c:pt>
                <c:pt idx="2">
                  <c:v>Yes</c:v>
                </c:pt>
                <c:pt idx="3">
                  <c:v>Yes, but only if I was to receive financial aid</c:v>
                </c:pt>
              </c:strCache>
            </c:strRef>
          </c:cat>
          <c:val>
            <c:numRef>
              <c:f>Sheet1!$D$2:$D$5</c:f>
              <c:numCache>
                <c:formatCode>General</c:formatCode>
                <c:ptCount val="4"/>
                <c:pt idx="0">
                  <c:v>2</c:v>
                </c:pt>
                <c:pt idx="1">
                  <c:v>68</c:v>
                </c:pt>
                <c:pt idx="2">
                  <c:v>15</c:v>
                </c:pt>
                <c:pt idx="3">
                  <c:v>15</c:v>
                </c:pt>
              </c:numCache>
            </c:numRef>
          </c:val>
          <c:extLst>
            <c:ext xmlns:c16="http://schemas.microsoft.com/office/drawing/2014/chart" uri="{C3380CC4-5D6E-409C-BE32-E72D297353CC}">
              <c16:uniqueId val="{00000002-5E09-4F9B-B88C-C965072335EB}"/>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No</c:v>
                </c:pt>
                <c:pt idx="2">
                  <c:v>Yes</c:v>
                </c:pt>
                <c:pt idx="3">
                  <c:v>Yes, but only if I was to receive financial aid</c:v>
                </c:pt>
              </c:strCache>
            </c:strRef>
          </c:cat>
          <c:val>
            <c:numRef>
              <c:f>Sheet1!$E$2:$E$5</c:f>
              <c:numCache>
                <c:formatCode>General</c:formatCode>
                <c:ptCount val="4"/>
                <c:pt idx="0">
                  <c:v>7</c:v>
                </c:pt>
                <c:pt idx="1">
                  <c:v>53</c:v>
                </c:pt>
                <c:pt idx="2">
                  <c:v>10</c:v>
                </c:pt>
                <c:pt idx="3">
                  <c:v>30</c:v>
                </c:pt>
              </c:numCache>
            </c:numRef>
          </c:val>
          <c:extLst>
            <c:ext xmlns:c16="http://schemas.microsoft.com/office/drawing/2014/chart" uri="{C3380CC4-5D6E-409C-BE32-E72D297353CC}">
              <c16:uniqueId val="{00000004-5E09-4F9B-B88C-C965072335EB}"/>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No</c:v>
                </c:pt>
                <c:pt idx="2">
                  <c:v>Yes</c:v>
                </c:pt>
                <c:pt idx="3">
                  <c:v>Yes, but only if I was to receive financial aid</c:v>
                </c:pt>
              </c:strCache>
            </c:strRef>
          </c:cat>
          <c:val>
            <c:numRef>
              <c:f>Sheet1!$F$2:$F$5</c:f>
              <c:numCache>
                <c:formatCode>General</c:formatCode>
                <c:ptCount val="4"/>
                <c:pt idx="0">
                  <c:v>3</c:v>
                </c:pt>
                <c:pt idx="1">
                  <c:v>52</c:v>
                </c:pt>
                <c:pt idx="2">
                  <c:v>20</c:v>
                </c:pt>
                <c:pt idx="3">
                  <c:v>25</c:v>
                </c:pt>
              </c:numCache>
            </c:numRef>
          </c:val>
          <c:extLst>
            <c:ext xmlns:c16="http://schemas.microsoft.com/office/drawing/2014/chart" uri="{C3380CC4-5D6E-409C-BE32-E72D297353CC}">
              <c16:uniqueId val="{00000005-5E09-4F9B-B88C-C965072335EB}"/>
            </c:ext>
          </c:extLst>
        </c:ser>
        <c:dLbls>
          <c:dLblPos val="outEnd"/>
          <c:showLegendKey val="0"/>
          <c:showVal val="1"/>
          <c:showCatName val="0"/>
          <c:showSerName val="0"/>
          <c:showPercent val="0"/>
          <c:showBubbleSize val="0"/>
        </c:dLbls>
        <c:gapWidth val="219"/>
        <c:overlap val="-27"/>
        <c:axId val="1695772480"/>
        <c:axId val="1695785376"/>
      </c:barChart>
      <c:catAx>
        <c:axId val="169577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95785376"/>
        <c:crosses val="autoZero"/>
        <c:auto val="1"/>
        <c:lblAlgn val="ctr"/>
        <c:lblOffset val="100"/>
        <c:noMultiLvlLbl val="0"/>
      </c:catAx>
      <c:valAx>
        <c:axId val="1695785376"/>
        <c:scaling>
          <c:orientation val="minMax"/>
        </c:scaling>
        <c:delete val="1"/>
        <c:axPos val="l"/>
        <c:numFmt formatCode="General" sourceLinked="1"/>
        <c:majorTickMark val="none"/>
        <c:minorTickMark val="none"/>
        <c:tickLblPos val="nextTo"/>
        <c:crossAx val="1695772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cost of operating the current device is too big, it is not worth it</c:v>
                </c:pt>
                <c:pt idx="1">
                  <c:v>Utilizing the current appliance requires a lot of work</c:v>
                </c:pt>
                <c:pt idx="2">
                  <c:v>The current appliance pollutes the air</c:v>
                </c:pt>
                <c:pt idx="3">
                  <c:v>The current appliance does not provide adequate heat</c:v>
                </c:pt>
                <c:pt idx="4">
                  <c:v>The current appliance uses a lot of fuel/ is not efficient</c:v>
                </c:pt>
                <c:pt idx="5">
                  <c:v>The current appliance is outdated</c:v>
                </c:pt>
                <c:pt idx="6">
                  <c:v>The current appliance is not safe for use</c:v>
                </c:pt>
                <c:pt idx="7">
                  <c:v>Does not know, cannot assess</c:v>
                </c:pt>
              </c:strCache>
            </c:strRef>
          </c:cat>
          <c:val>
            <c:numRef>
              <c:f>Sheet1!$B$2:$B$9</c:f>
              <c:numCache>
                <c:formatCode>General</c:formatCode>
                <c:ptCount val="8"/>
                <c:pt idx="0">
                  <c:v>21</c:v>
                </c:pt>
                <c:pt idx="1">
                  <c:v>70</c:v>
                </c:pt>
                <c:pt idx="2">
                  <c:v>8</c:v>
                </c:pt>
                <c:pt idx="3">
                  <c:v>16</c:v>
                </c:pt>
                <c:pt idx="4">
                  <c:v>12</c:v>
                </c:pt>
                <c:pt idx="5">
                  <c:v>28</c:v>
                </c:pt>
                <c:pt idx="6">
                  <c:v>1</c:v>
                </c:pt>
                <c:pt idx="7">
                  <c:v>2</c:v>
                </c:pt>
              </c:numCache>
            </c:numRef>
          </c:val>
          <c:extLst>
            <c:ext xmlns:c16="http://schemas.microsoft.com/office/drawing/2014/chart" uri="{C3380CC4-5D6E-409C-BE32-E72D297353CC}">
              <c16:uniqueId val="{00000000-9A7F-438D-9843-A0FC7C4814EB}"/>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cost of operating the current device is too big, it is not worth it</c:v>
                </c:pt>
                <c:pt idx="1">
                  <c:v>Utilizing the current appliance requires a lot of work</c:v>
                </c:pt>
                <c:pt idx="2">
                  <c:v>The current appliance pollutes the air</c:v>
                </c:pt>
                <c:pt idx="3">
                  <c:v>The current appliance does not provide adequate heat</c:v>
                </c:pt>
                <c:pt idx="4">
                  <c:v>The current appliance uses a lot of fuel/ is not efficient</c:v>
                </c:pt>
                <c:pt idx="5">
                  <c:v>The current appliance is outdated</c:v>
                </c:pt>
                <c:pt idx="6">
                  <c:v>The current appliance is not safe for use</c:v>
                </c:pt>
                <c:pt idx="7">
                  <c:v>Does not know, cannot assess</c:v>
                </c:pt>
              </c:strCache>
            </c:strRef>
          </c:cat>
          <c:val>
            <c:numRef>
              <c:f>Sheet1!$C$2:$C$9</c:f>
              <c:numCache>
                <c:formatCode>General</c:formatCode>
                <c:ptCount val="8"/>
                <c:pt idx="0">
                  <c:v>21</c:v>
                </c:pt>
                <c:pt idx="1">
                  <c:v>53</c:v>
                </c:pt>
                <c:pt idx="2">
                  <c:v>11</c:v>
                </c:pt>
                <c:pt idx="3">
                  <c:v>26</c:v>
                </c:pt>
                <c:pt idx="4">
                  <c:v>28</c:v>
                </c:pt>
                <c:pt idx="5">
                  <c:v>34</c:v>
                </c:pt>
                <c:pt idx="6">
                  <c:v>6</c:v>
                </c:pt>
                <c:pt idx="7">
                  <c:v>3</c:v>
                </c:pt>
              </c:numCache>
            </c:numRef>
          </c:val>
          <c:extLst>
            <c:ext xmlns:c16="http://schemas.microsoft.com/office/drawing/2014/chart" uri="{C3380CC4-5D6E-409C-BE32-E72D297353CC}">
              <c16:uniqueId val="{00000001-9A7F-438D-9843-A0FC7C4814EB}"/>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cost of operating the current device is too big, it is not worth it</c:v>
                </c:pt>
                <c:pt idx="1">
                  <c:v>Utilizing the current appliance requires a lot of work</c:v>
                </c:pt>
                <c:pt idx="2">
                  <c:v>The current appliance pollutes the air</c:v>
                </c:pt>
                <c:pt idx="3">
                  <c:v>The current appliance does not provide adequate heat</c:v>
                </c:pt>
                <c:pt idx="4">
                  <c:v>The current appliance uses a lot of fuel/ is not efficient</c:v>
                </c:pt>
                <c:pt idx="5">
                  <c:v>The current appliance is outdated</c:v>
                </c:pt>
                <c:pt idx="6">
                  <c:v>The current appliance is not safe for use</c:v>
                </c:pt>
                <c:pt idx="7">
                  <c:v>Does not know, cannot assess</c:v>
                </c:pt>
              </c:strCache>
            </c:strRef>
          </c:cat>
          <c:val>
            <c:numRef>
              <c:f>Sheet1!$D$2:$D$9</c:f>
              <c:numCache>
                <c:formatCode>General</c:formatCode>
                <c:ptCount val="8"/>
                <c:pt idx="0">
                  <c:v>18</c:v>
                </c:pt>
                <c:pt idx="1">
                  <c:v>22</c:v>
                </c:pt>
                <c:pt idx="2">
                  <c:v>19</c:v>
                </c:pt>
                <c:pt idx="3">
                  <c:v>34</c:v>
                </c:pt>
                <c:pt idx="4">
                  <c:v>11</c:v>
                </c:pt>
                <c:pt idx="5">
                  <c:v>16</c:v>
                </c:pt>
                <c:pt idx="6">
                  <c:v>9</c:v>
                </c:pt>
                <c:pt idx="7">
                  <c:v>0</c:v>
                </c:pt>
              </c:numCache>
            </c:numRef>
          </c:val>
          <c:extLst>
            <c:ext xmlns:c16="http://schemas.microsoft.com/office/drawing/2014/chart" uri="{C3380CC4-5D6E-409C-BE32-E72D297353CC}">
              <c16:uniqueId val="{00000002-9A7F-438D-9843-A0FC7C4814EB}"/>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cost of operating the current device is too big, it is not worth it</c:v>
                </c:pt>
                <c:pt idx="1">
                  <c:v>Utilizing the current appliance requires a lot of work</c:v>
                </c:pt>
                <c:pt idx="2">
                  <c:v>The current appliance pollutes the air</c:v>
                </c:pt>
                <c:pt idx="3">
                  <c:v>The current appliance does not provide adequate heat</c:v>
                </c:pt>
                <c:pt idx="4">
                  <c:v>The current appliance uses a lot of fuel/ is not efficient</c:v>
                </c:pt>
                <c:pt idx="5">
                  <c:v>The current appliance is outdated</c:v>
                </c:pt>
                <c:pt idx="6">
                  <c:v>The current appliance is not safe for use</c:v>
                </c:pt>
                <c:pt idx="7">
                  <c:v>Does not know, cannot assess</c:v>
                </c:pt>
              </c:strCache>
            </c:strRef>
          </c:cat>
          <c:val>
            <c:numRef>
              <c:f>Sheet1!$E$2:$E$9</c:f>
              <c:numCache>
                <c:formatCode>General</c:formatCode>
                <c:ptCount val="8"/>
                <c:pt idx="0">
                  <c:v>23</c:v>
                </c:pt>
                <c:pt idx="1">
                  <c:v>53</c:v>
                </c:pt>
                <c:pt idx="2">
                  <c:v>6</c:v>
                </c:pt>
                <c:pt idx="3">
                  <c:v>18</c:v>
                </c:pt>
                <c:pt idx="4">
                  <c:v>9</c:v>
                </c:pt>
                <c:pt idx="5">
                  <c:v>34</c:v>
                </c:pt>
                <c:pt idx="6">
                  <c:v>3</c:v>
                </c:pt>
                <c:pt idx="7">
                  <c:v>5</c:v>
                </c:pt>
              </c:numCache>
            </c:numRef>
          </c:val>
          <c:extLst>
            <c:ext xmlns:c16="http://schemas.microsoft.com/office/drawing/2014/chart" uri="{C3380CC4-5D6E-409C-BE32-E72D297353CC}">
              <c16:uniqueId val="{00000004-9A7F-438D-9843-A0FC7C4814EB}"/>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cost of operating the current device is too big, it is not worth it</c:v>
                </c:pt>
                <c:pt idx="1">
                  <c:v>Utilizing the current appliance requires a lot of work</c:v>
                </c:pt>
                <c:pt idx="2">
                  <c:v>The current appliance pollutes the air</c:v>
                </c:pt>
                <c:pt idx="3">
                  <c:v>The current appliance does not provide adequate heat</c:v>
                </c:pt>
                <c:pt idx="4">
                  <c:v>The current appliance uses a lot of fuel/ is not efficient</c:v>
                </c:pt>
                <c:pt idx="5">
                  <c:v>The current appliance is outdated</c:v>
                </c:pt>
                <c:pt idx="6">
                  <c:v>The current appliance is not safe for use</c:v>
                </c:pt>
                <c:pt idx="7">
                  <c:v>Does not know, cannot assess</c:v>
                </c:pt>
              </c:strCache>
            </c:strRef>
          </c:cat>
          <c:val>
            <c:numRef>
              <c:f>Sheet1!$F$2:$F$9</c:f>
              <c:numCache>
                <c:formatCode>General</c:formatCode>
                <c:ptCount val="8"/>
                <c:pt idx="0">
                  <c:v>23</c:v>
                </c:pt>
                <c:pt idx="1">
                  <c:v>54</c:v>
                </c:pt>
                <c:pt idx="2">
                  <c:v>9</c:v>
                </c:pt>
                <c:pt idx="3">
                  <c:v>41</c:v>
                </c:pt>
                <c:pt idx="4">
                  <c:v>4</c:v>
                </c:pt>
                <c:pt idx="5">
                  <c:v>13</c:v>
                </c:pt>
                <c:pt idx="6">
                  <c:v>2</c:v>
                </c:pt>
                <c:pt idx="7">
                  <c:v>2</c:v>
                </c:pt>
              </c:numCache>
            </c:numRef>
          </c:val>
          <c:extLst>
            <c:ext xmlns:c16="http://schemas.microsoft.com/office/drawing/2014/chart" uri="{C3380CC4-5D6E-409C-BE32-E72D297353CC}">
              <c16:uniqueId val="{00000005-9A7F-438D-9843-A0FC7C4814EB}"/>
            </c:ext>
          </c:extLst>
        </c:ser>
        <c:dLbls>
          <c:dLblPos val="outEnd"/>
          <c:showLegendKey val="0"/>
          <c:showVal val="1"/>
          <c:showCatName val="0"/>
          <c:showSerName val="0"/>
          <c:showPercent val="0"/>
          <c:showBubbleSize val="0"/>
        </c:dLbls>
        <c:gapWidth val="219"/>
        <c:overlap val="-27"/>
        <c:axId val="1695791200"/>
        <c:axId val="1695775392"/>
      </c:barChart>
      <c:catAx>
        <c:axId val="1695791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95775392"/>
        <c:crosses val="autoZero"/>
        <c:auto val="1"/>
        <c:lblAlgn val="ctr"/>
        <c:lblOffset val="100"/>
        <c:noMultiLvlLbl val="0"/>
      </c:catAx>
      <c:valAx>
        <c:axId val="1695775392"/>
        <c:scaling>
          <c:orientation val="minMax"/>
        </c:scaling>
        <c:delete val="1"/>
        <c:axPos val="l"/>
        <c:numFmt formatCode="General" sourceLinked="1"/>
        <c:majorTickMark val="none"/>
        <c:minorTickMark val="none"/>
        <c:tickLblPos val="nextTo"/>
        <c:crossAx val="1695791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c:v>
                </c:pt>
                <c:pt idx="1">
                  <c:v>They have their current appliance for a long time</c:v>
                </c:pt>
                <c:pt idx="2">
                  <c:v>Not sure if capable of using new appliances</c:v>
                </c:pt>
                <c:pt idx="3">
                  <c:v>Their current appliance heats well</c:v>
                </c:pt>
                <c:pt idx="4">
                  <c:v>Already has modern and new appliance</c:v>
                </c:pt>
                <c:pt idx="5">
                  <c:v>Their current appliance enables cooking and heating at the same time</c:v>
                </c:pt>
                <c:pt idx="6">
                  <c:v>Cannot afford to replace</c:v>
                </c:pt>
                <c:pt idx="7">
                  <c:v>The current appliance does not use a lot of fuel and is efficient</c:v>
                </c:pt>
              </c:strCache>
            </c:strRef>
          </c:cat>
          <c:val>
            <c:numRef>
              <c:f>Sheet1!$B$2:$B$9</c:f>
              <c:numCache>
                <c:formatCode>General</c:formatCode>
                <c:ptCount val="8"/>
                <c:pt idx="0">
                  <c:v>2</c:v>
                </c:pt>
                <c:pt idx="1">
                  <c:v>24</c:v>
                </c:pt>
                <c:pt idx="2">
                  <c:v>2</c:v>
                </c:pt>
                <c:pt idx="3">
                  <c:v>74</c:v>
                </c:pt>
                <c:pt idx="4">
                  <c:v>20</c:v>
                </c:pt>
                <c:pt idx="5">
                  <c:v>11</c:v>
                </c:pt>
                <c:pt idx="6">
                  <c:v>15</c:v>
                </c:pt>
                <c:pt idx="7">
                  <c:v>11</c:v>
                </c:pt>
              </c:numCache>
            </c:numRef>
          </c:val>
          <c:extLst>
            <c:ext xmlns:c16="http://schemas.microsoft.com/office/drawing/2014/chart" uri="{C3380CC4-5D6E-409C-BE32-E72D297353CC}">
              <c16:uniqueId val="{00000000-96E5-486D-9206-D8532B836E24}"/>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c:v>
                </c:pt>
                <c:pt idx="1">
                  <c:v>They have their current appliance for a long time</c:v>
                </c:pt>
                <c:pt idx="2">
                  <c:v>Not sure if capable of using new appliances</c:v>
                </c:pt>
                <c:pt idx="3">
                  <c:v>Their current appliance heats well</c:v>
                </c:pt>
                <c:pt idx="4">
                  <c:v>Already has modern and new appliance</c:v>
                </c:pt>
                <c:pt idx="5">
                  <c:v>Their current appliance enables cooking and heating at the same time</c:v>
                </c:pt>
                <c:pt idx="6">
                  <c:v>Cannot afford to replace</c:v>
                </c:pt>
                <c:pt idx="7">
                  <c:v>The current appliance does not use a lot of fuel and is efficient</c:v>
                </c:pt>
              </c:strCache>
            </c:strRef>
          </c:cat>
          <c:val>
            <c:numRef>
              <c:f>Sheet1!$C$2:$C$9</c:f>
              <c:numCache>
                <c:formatCode>General</c:formatCode>
                <c:ptCount val="8"/>
                <c:pt idx="0">
                  <c:v>1</c:v>
                </c:pt>
                <c:pt idx="1">
                  <c:v>25</c:v>
                </c:pt>
                <c:pt idx="2">
                  <c:v>4</c:v>
                </c:pt>
                <c:pt idx="3">
                  <c:v>59</c:v>
                </c:pt>
                <c:pt idx="4">
                  <c:v>25</c:v>
                </c:pt>
                <c:pt idx="5">
                  <c:v>12</c:v>
                </c:pt>
                <c:pt idx="6">
                  <c:v>16</c:v>
                </c:pt>
                <c:pt idx="7">
                  <c:v>11</c:v>
                </c:pt>
              </c:numCache>
            </c:numRef>
          </c:val>
          <c:extLst>
            <c:ext xmlns:c16="http://schemas.microsoft.com/office/drawing/2014/chart" uri="{C3380CC4-5D6E-409C-BE32-E72D297353CC}">
              <c16:uniqueId val="{00000001-96E5-486D-9206-D8532B836E24}"/>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c:v>
                </c:pt>
                <c:pt idx="1">
                  <c:v>They have their current appliance for a long time</c:v>
                </c:pt>
                <c:pt idx="2">
                  <c:v>Not sure if capable of using new appliances</c:v>
                </c:pt>
                <c:pt idx="3">
                  <c:v>Their current appliance heats well</c:v>
                </c:pt>
                <c:pt idx="4">
                  <c:v>Already has modern and new appliance</c:v>
                </c:pt>
                <c:pt idx="5">
                  <c:v>Their current appliance enables cooking and heating at the same time</c:v>
                </c:pt>
                <c:pt idx="6">
                  <c:v>Cannot afford to replace</c:v>
                </c:pt>
                <c:pt idx="7">
                  <c:v>The current appliance does not use a lot of fuel and is efficient</c:v>
                </c:pt>
              </c:strCache>
            </c:strRef>
          </c:cat>
          <c:val>
            <c:numRef>
              <c:f>Sheet1!$D$2:$D$9</c:f>
              <c:numCache>
                <c:formatCode>General</c:formatCode>
                <c:ptCount val="8"/>
                <c:pt idx="0">
                  <c:v>6</c:v>
                </c:pt>
                <c:pt idx="1">
                  <c:v>20</c:v>
                </c:pt>
                <c:pt idx="2">
                  <c:v>11</c:v>
                </c:pt>
                <c:pt idx="3">
                  <c:v>19</c:v>
                </c:pt>
                <c:pt idx="4">
                  <c:v>14</c:v>
                </c:pt>
                <c:pt idx="5">
                  <c:v>5</c:v>
                </c:pt>
                <c:pt idx="6">
                  <c:v>8</c:v>
                </c:pt>
                <c:pt idx="7">
                  <c:v>17</c:v>
                </c:pt>
              </c:numCache>
            </c:numRef>
          </c:val>
          <c:extLst>
            <c:ext xmlns:c16="http://schemas.microsoft.com/office/drawing/2014/chart" uri="{C3380CC4-5D6E-409C-BE32-E72D297353CC}">
              <c16:uniqueId val="{00000002-96E5-486D-9206-D8532B836E24}"/>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c:v>
                </c:pt>
                <c:pt idx="1">
                  <c:v>They have their current appliance for a long time</c:v>
                </c:pt>
                <c:pt idx="2">
                  <c:v>Not sure if capable of using new appliances</c:v>
                </c:pt>
                <c:pt idx="3">
                  <c:v>Their current appliance heats well</c:v>
                </c:pt>
                <c:pt idx="4">
                  <c:v>Already has modern and new appliance</c:v>
                </c:pt>
                <c:pt idx="5">
                  <c:v>Their current appliance enables cooking and heating at the same time</c:v>
                </c:pt>
                <c:pt idx="6">
                  <c:v>Cannot afford to replace</c:v>
                </c:pt>
                <c:pt idx="7">
                  <c:v>The current appliance does not use a lot of fuel and is efficient</c:v>
                </c:pt>
              </c:strCache>
            </c:strRef>
          </c:cat>
          <c:val>
            <c:numRef>
              <c:f>Sheet1!$E$2:$E$9</c:f>
              <c:numCache>
                <c:formatCode>General</c:formatCode>
                <c:ptCount val="8"/>
                <c:pt idx="0">
                  <c:v>3</c:v>
                </c:pt>
                <c:pt idx="1">
                  <c:v>20</c:v>
                </c:pt>
                <c:pt idx="2">
                  <c:v>15</c:v>
                </c:pt>
                <c:pt idx="3">
                  <c:v>41</c:v>
                </c:pt>
                <c:pt idx="4">
                  <c:v>36</c:v>
                </c:pt>
                <c:pt idx="5">
                  <c:v>8</c:v>
                </c:pt>
                <c:pt idx="6">
                  <c:v>17</c:v>
                </c:pt>
                <c:pt idx="7">
                  <c:v>14</c:v>
                </c:pt>
              </c:numCache>
            </c:numRef>
          </c:val>
          <c:extLst>
            <c:ext xmlns:c16="http://schemas.microsoft.com/office/drawing/2014/chart" uri="{C3380CC4-5D6E-409C-BE32-E72D297353CC}">
              <c16:uniqueId val="{00000004-96E5-486D-9206-D8532B836E24}"/>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Does not know, cannot assess</c:v>
                </c:pt>
                <c:pt idx="1">
                  <c:v>They have their current appliance for a long time</c:v>
                </c:pt>
                <c:pt idx="2">
                  <c:v>Not sure if capable of using new appliances</c:v>
                </c:pt>
                <c:pt idx="3">
                  <c:v>Their current appliance heats well</c:v>
                </c:pt>
                <c:pt idx="4">
                  <c:v>Already has modern and new appliance</c:v>
                </c:pt>
                <c:pt idx="5">
                  <c:v>Their current appliance enables cooking and heating at the same time</c:v>
                </c:pt>
                <c:pt idx="6">
                  <c:v>Cannot afford to replace</c:v>
                </c:pt>
                <c:pt idx="7">
                  <c:v>The current appliance does not use a lot of fuel and is efficient</c:v>
                </c:pt>
              </c:strCache>
            </c:strRef>
          </c:cat>
          <c:val>
            <c:numRef>
              <c:f>Sheet1!$F$2:$F$9</c:f>
              <c:numCache>
                <c:formatCode>General</c:formatCode>
                <c:ptCount val="8"/>
                <c:pt idx="0">
                  <c:v>4</c:v>
                </c:pt>
                <c:pt idx="1">
                  <c:v>16</c:v>
                </c:pt>
                <c:pt idx="2">
                  <c:v>5</c:v>
                </c:pt>
                <c:pt idx="3">
                  <c:v>33</c:v>
                </c:pt>
                <c:pt idx="4">
                  <c:v>15</c:v>
                </c:pt>
                <c:pt idx="5">
                  <c:v>7</c:v>
                </c:pt>
                <c:pt idx="6">
                  <c:v>18</c:v>
                </c:pt>
                <c:pt idx="7">
                  <c:v>2</c:v>
                </c:pt>
              </c:numCache>
            </c:numRef>
          </c:val>
          <c:extLst>
            <c:ext xmlns:c16="http://schemas.microsoft.com/office/drawing/2014/chart" uri="{C3380CC4-5D6E-409C-BE32-E72D297353CC}">
              <c16:uniqueId val="{00000005-96E5-486D-9206-D8532B836E24}"/>
            </c:ext>
          </c:extLst>
        </c:ser>
        <c:dLbls>
          <c:dLblPos val="outEnd"/>
          <c:showLegendKey val="0"/>
          <c:showVal val="1"/>
          <c:showCatName val="0"/>
          <c:showSerName val="0"/>
          <c:showPercent val="0"/>
          <c:showBubbleSize val="0"/>
        </c:dLbls>
        <c:gapWidth val="219"/>
        <c:overlap val="-27"/>
        <c:axId val="997733968"/>
        <c:axId val="997738128"/>
      </c:barChart>
      <c:catAx>
        <c:axId val="99773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997738128"/>
        <c:crosses val="autoZero"/>
        <c:auto val="1"/>
        <c:lblAlgn val="ctr"/>
        <c:lblOffset val="100"/>
        <c:noMultiLvlLbl val="0"/>
      </c:catAx>
      <c:valAx>
        <c:axId val="997738128"/>
        <c:scaling>
          <c:orientation val="minMax"/>
        </c:scaling>
        <c:delete val="1"/>
        <c:axPos val="l"/>
        <c:numFmt formatCode="General" sourceLinked="1"/>
        <c:majorTickMark val="none"/>
        <c:minorTickMark val="none"/>
        <c:tickLblPos val="nextTo"/>
        <c:crossAx val="997733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because they do not want to take a loan</c:v>
                </c:pt>
                <c:pt idx="1">
                  <c:v>No, because there is no need, the current appliance is in a good condition</c:v>
                </c:pt>
                <c:pt idx="2">
                  <c:v>Yes, they would</c:v>
                </c:pt>
                <c:pt idx="3">
                  <c:v>Does not know, cannot assess</c:v>
                </c:pt>
              </c:strCache>
            </c:strRef>
          </c:cat>
          <c:val>
            <c:numRef>
              <c:f>Sheet1!$B$2:$B$5</c:f>
              <c:numCache>
                <c:formatCode>General</c:formatCode>
                <c:ptCount val="4"/>
                <c:pt idx="0">
                  <c:v>49</c:v>
                </c:pt>
                <c:pt idx="1">
                  <c:v>28</c:v>
                </c:pt>
                <c:pt idx="2">
                  <c:v>18</c:v>
                </c:pt>
                <c:pt idx="3">
                  <c:v>5</c:v>
                </c:pt>
              </c:numCache>
            </c:numRef>
          </c:val>
          <c:extLst>
            <c:ext xmlns:c16="http://schemas.microsoft.com/office/drawing/2014/chart" uri="{C3380CC4-5D6E-409C-BE32-E72D297353CC}">
              <c16:uniqueId val="{00000000-ADF6-4907-A0F7-A98EF8DE282E}"/>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because they do not want to take a loan</c:v>
                </c:pt>
                <c:pt idx="1">
                  <c:v>No, because there is no need, the current appliance is in a good condition</c:v>
                </c:pt>
                <c:pt idx="2">
                  <c:v>Yes, they would</c:v>
                </c:pt>
                <c:pt idx="3">
                  <c:v>Does not know, cannot assess</c:v>
                </c:pt>
              </c:strCache>
            </c:strRef>
          </c:cat>
          <c:val>
            <c:numRef>
              <c:f>Sheet1!$C$2:$C$5</c:f>
              <c:numCache>
                <c:formatCode>General</c:formatCode>
                <c:ptCount val="4"/>
                <c:pt idx="0">
                  <c:v>52</c:v>
                </c:pt>
                <c:pt idx="1">
                  <c:v>16</c:v>
                </c:pt>
                <c:pt idx="2">
                  <c:v>20</c:v>
                </c:pt>
                <c:pt idx="3">
                  <c:v>12</c:v>
                </c:pt>
              </c:numCache>
            </c:numRef>
          </c:val>
          <c:extLst>
            <c:ext xmlns:c16="http://schemas.microsoft.com/office/drawing/2014/chart" uri="{C3380CC4-5D6E-409C-BE32-E72D297353CC}">
              <c16:uniqueId val="{00000001-ADF6-4907-A0F7-A98EF8DE282E}"/>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because they do not want to take a loan</c:v>
                </c:pt>
                <c:pt idx="1">
                  <c:v>No, because there is no need, the current appliance is in a good condition</c:v>
                </c:pt>
                <c:pt idx="2">
                  <c:v>Yes, they would</c:v>
                </c:pt>
                <c:pt idx="3">
                  <c:v>Does not know, cannot assess</c:v>
                </c:pt>
              </c:strCache>
            </c:strRef>
          </c:cat>
          <c:val>
            <c:numRef>
              <c:f>Sheet1!$D$2:$D$5</c:f>
              <c:numCache>
                <c:formatCode>General</c:formatCode>
                <c:ptCount val="4"/>
                <c:pt idx="0">
                  <c:v>77</c:v>
                </c:pt>
                <c:pt idx="1">
                  <c:v>13</c:v>
                </c:pt>
                <c:pt idx="2">
                  <c:v>7</c:v>
                </c:pt>
                <c:pt idx="3">
                  <c:v>3</c:v>
                </c:pt>
              </c:numCache>
            </c:numRef>
          </c:val>
          <c:extLst>
            <c:ext xmlns:c16="http://schemas.microsoft.com/office/drawing/2014/chart" uri="{C3380CC4-5D6E-409C-BE32-E72D297353CC}">
              <c16:uniqueId val="{00000002-ADF6-4907-A0F7-A98EF8DE282E}"/>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because they do not want to take a loan</c:v>
                </c:pt>
                <c:pt idx="1">
                  <c:v>No, because there is no need, the current appliance is in a good condition</c:v>
                </c:pt>
                <c:pt idx="2">
                  <c:v>Yes, they would</c:v>
                </c:pt>
                <c:pt idx="3">
                  <c:v>Does not know, cannot assess</c:v>
                </c:pt>
              </c:strCache>
            </c:strRef>
          </c:cat>
          <c:val>
            <c:numRef>
              <c:f>Sheet1!$E$2:$E$5</c:f>
              <c:numCache>
                <c:formatCode>General</c:formatCode>
                <c:ptCount val="4"/>
                <c:pt idx="0">
                  <c:v>64</c:v>
                </c:pt>
                <c:pt idx="1">
                  <c:v>15</c:v>
                </c:pt>
                <c:pt idx="2">
                  <c:v>13</c:v>
                </c:pt>
                <c:pt idx="3">
                  <c:v>8</c:v>
                </c:pt>
              </c:numCache>
            </c:numRef>
          </c:val>
          <c:extLst>
            <c:ext xmlns:c16="http://schemas.microsoft.com/office/drawing/2014/chart" uri="{C3380CC4-5D6E-409C-BE32-E72D297353CC}">
              <c16:uniqueId val="{00000004-ADF6-4907-A0F7-A98EF8DE282E}"/>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because they do not want to take a loan</c:v>
                </c:pt>
                <c:pt idx="1">
                  <c:v>No, because there is no need, the current appliance is in a good condition</c:v>
                </c:pt>
                <c:pt idx="2">
                  <c:v>Yes, they would</c:v>
                </c:pt>
                <c:pt idx="3">
                  <c:v>Does not know, cannot assess</c:v>
                </c:pt>
              </c:strCache>
            </c:strRef>
          </c:cat>
          <c:val>
            <c:numRef>
              <c:f>Sheet1!$F$2:$F$5</c:f>
              <c:numCache>
                <c:formatCode>General</c:formatCode>
                <c:ptCount val="4"/>
                <c:pt idx="0">
                  <c:v>71</c:v>
                </c:pt>
                <c:pt idx="1">
                  <c:v>14</c:v>
                </c:pt>
                <c:pt idx="2">
                  <c:v>10</c:v>
                </c:pt>
                <c:pt idx="3">
                  <c:v>5</c:v>
                </c:pt>
              </c:numCache>
            </c:numRef>
          </c:val>
          <c:extLst>
            <c:ext xmlns:c16="http://schemas.microsoft.com/office/drawing/2014/chart" uri="{C3380CC4-5D6E-409C-BE32-E72D297353CC}">
              <c16:uniqueId val="{00000005-ADF6-4907-A0F7-A98EF8DE282E}"/>
            </c:ext>
          </c:extLst>
        </c:ser>
        <c:dLbls>
          <c:dLblPos val="outEnd"/>
          <c:showLegendKey val="0"/>
          <c:showVal val="1"/>
          <c:showCatName val="0"/>
          <c:showSerName val="0"/>
          <c:showPercent val="0"/>
          <c:showBubbleSize val="0"/>
        </c:dLbls>
        <c:gapWidth val="219"/>
        <c:overlap val="-27"/>
        <c:axId val="1695802848"/>
        <c:axId val="1695794112"/>
      </c:barChart>
      <c:catAx>
        <c:axId val="1695802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95794112"/>
        <c:crosses val="autoZero"/>
        <c:auto val="1"/>
        <c:lblAlgn val="ctr"/>
        <c:lblOffset val="100"/>
        <c:noMultiLvlLbl val="0"/>
      </c:catAx>
      <c:valAx>
        <c:axId val="1695794112"/>
        <c:scaling>
          <c:orientation val="minMax"/>
        </c:scaling>
        <c:delete val="1"/>
        <c:axPos val="l"/>
        <c:numFmt formatCode="General" sourceLinked="1"/>
        <c:majorTickMark val="none"/>
        <c:minorTickMark val="none"/>
        <c:tickLblPos val="nextTo"/>
        <c:crossAx val="1695802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Could not afford new appliance on their own</c:v>
                </c:pt>
                <c:pt idx="1">
                  <c:v>Up to 300 EUR</c:v>
                </c:pt>
                <c:pt idx="2">
                  <c:v>301 to 500 EUR</c:v>
                </c:pt>
                <c:pt idx="3">
                  <c:v>501 to 1.000 EUR</c:v>
                </c:pt>
                <c:pt idx="4">
                  <c:v>1.001 to 1.500 EUR</c:v>
                </c:pt>
                <c:pt idx="5">
                  <c:v>1.501 to 3.000 EUR</c:v>
                </c:pt>
                <c:pt idx="6">
                  <c:v>3.001 to 10.000 EUR</c:v>
                </c:pt>
                <c:pt idx="7">
                  <c:v>Does not know, cannot assess</c:v>
                </c:pt>
              </c:strCache>
            </c:strRef>
          </c:cat>
          <c:val>
            <c:numRef>
              <c:f>Sheet1!$B$2:$B$9</c:f>
              <c:numCache>
                <c:formatCode>General</c:formatCode>
                <c:ptCount val="8"/>
                <c:pt idx="0">
                  <c:v>66</c:v>
                </c:pt>
                <c:pt idx="1">
                  <c:v>7</c:v>
                </c:pt>
                <c:pt idx="2">
                  <c:v>10</c:v>
                </c:pt>
                <c:pt idx="3">
                  <c:v>10</c:v>
                </c:pt>
                <c:pt idx="4">
                  <c:v>4</c:v>
                </c:pt>
                <c:pt idx="5">
                  <c:v>3</c:v>
                </c:pt>
                <c:pt idx="6">
                  <c:v>0</c:v>
                </c:pt>
                <c:pt idx="7">
                  <c:v>0</c:v>
                </c:pt>
              </c:numCache>
            </c:numRef>
          </c:val>
          <c:extLst>
            <c:ext xmlns:c16="http://schemas.microsoft.com/office/drawing/2014/chart" uri="{C3380CC4-5D6E-409C-BE32-E72D297353CC}">
              <c16:uniqueId val="{00000000-DCCE-4266-B5E0-CA1FF6D16A74}"/>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Could not afford new appliance on their own</c:v>
                </c:pt>
                <c:pt idx="1">
                  <c:v>Up to 300 EUR</c:v>
                </c:pt>
                <c:pt idx="2">
                  <c:v>301 to 500 EUR</c:v>
                </c:pt>
                <c:pt idx="3">
                  <c:v>501 to 1.000 EUR</c:v>
                </c:pt>
                <c:pt idx="4">
                  <c:v>1.001 to 1.500 EUR</c:v>
                </c:pt>
                <c:pt idx="5">
                  <c:v>1.501 to 3.000 EUR</c:v>
                </c:pt>
                <c:pt idx="6">
                  <c:v>3.001 to 10.000 EUR</c:v>
                </c:pt>
                <c:pt idx="7">
                  <c:v>Does not know, cannot assess</c:v>
                </c:pt>
              </c:strCache>
            </c:strRef>
          </c:cat>
          <c:val>
            <c:numRef>
              <c:f>Sheet1!$C$2:$C$9</c:f>
              <c:numCache>
                <c:formatCode>General</c:formatCode>
                <c:ptCount val="8"/>
                <c:pt idx="0">
                  <c:v>29</c:v>
                </c:pt>
                <c:pt idx="1">
                  <c:v>17</c:v>
                </c:pt>
                <c:pt idx="2">
                  <c:v>13</c:v>
                </c:pt>
                <c:pt idx="3">
                  <c:v>10</c:v>
                </c:pt>
                <c:pt idx="4">
                  <c:v>8</c:v>
                </c:pt>
                <c:pt idx="5">
                  <c:v>5</c:v>
                </c:pt>
                <c:pt idx="6">
                  <c:v>1</c:v>
                </c:pt>
                <c:pt idx="7">
                  <c:v>17</c:v>
                </c:pt>
              </c:numCache>
            </c:numRef>
          </c:val>
          <c:extLst>
            <c:ext xmlns:c16="http://schemas.microsoft.com/office/drawing/2014/chart" uri="{C3380CC4-5D6E-409C-BE32-E72D297353CC}">
              <c16:uniqueId val="{00000001-DCCE-4266-B5E0-CA1FF6D16A74}"/>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Could not afford new appliance on their own</c:v>
                </c:pt>
                <c:pt idx="1">
                  <c:v>Up to 300 EUR</c:v>
                </c:pt>
                <c:pt idx="2">
                  <c:v>301 to 500 EUR</c:v>
                </c:pt>
                <c:pt idx="3">
                  <c:v>501 to 1.000 EUR</c:v>
                </c:pt>
                <c:pt idx="4">
                  <c:v>1.001 to 1.500 EUR</c:v>
                </c:pt>
                <c:pt idx="5">
                  <c:v>1.501 to 3.000 EUR</c:v>
                </c:pt>
                <c:pt idx="6">
                  <c:v>3.001 to 10.000 EUR</c:v>
                </c:pt>
                <c:pt idx="7">
                  <c:v>Does not know, cannot assess</c:v>
                </c:pt>
              </c:strCache>
            </c:strRef>
          </c:cat>
          <c:val>
            <c:numRef>
              <c:f>Sheet1!$D$2:$D$9</c:f>
              <c:numCache>
                <c:formatCode>General</c:formatCode>
                <c:ptCount val="8"/>
                <c:pt idx="0">
                  <c:v>36</c:v>
                </c:pt>
                <c:pt idx="1">
                  <c:v>23</c:v>
                </c:pt>
                <c:pt idx="2">
                  <c:v>24</c:v>
                </c:pt>
                <c:pt idx="3">
                  <c:v>9</c:v>
                </c:pt>
                <c:pt idx="4">
                  <c:v>2</c:v>
                </c:pt>
                <c:pt idx="5">
                  <c:v>1</c:v>
                </c:pt>
                <c:pt idx="6">
                  <c:v>0</c:v>
                </c:pt>
                <c:pt idx="7">
                  <c:v>5</c:v>
                </c:pt>
              </c:numCache>
            </c:numRef>
          </c:val>
          <c:extLst>
            <c:ext xmlns:c16="http://schemas.microsoft.com/office/drawing/2014/chart" uri="{C3380CC4-5D6E-409C-BE32-E72D297353CC}">
              <c16:uniqueId val="{00000002-DCCE-4266-B5E0-CA1FF6D16A74}"/>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Could not afford new appliance on their own</c:v>
                </c:pt>
                <c:pt idx="1">
                  <c:v>Up to 300 EUR</c:v>
                </c:pt>
                <c:pt idx="2">
                  <c:v>301 to 500 EUR</c:v>
                </c:pt>
                <c:pt idx="3">
                  <c:v>501 to 1.000 EUR</c:v>
                </c:pt>
                <c:pt idx="4">
                  <c:v>1.001 to 1.500 EUR</c:v>
                </c:pt>
                <c:pt idx="5">
                  <c:v>1.501 to 3.000 EUR</c:v>
                </c:pt>
                <c:pt idx="6">
                  <c:v>3.001 to 10.000 EUR</c:v>
                </c:pt>
                <c:pt idx="7">
                  <c:v>Does not know, cannot assess</c:v>
                </c:pt>
              </c:strCache>
            </c:strRef>
          </c:cat>
          <c:val>
            <c:numRef>
              <c:f>Sheet1!$E$2:$E$9</c:f>
              <c:numCache>
                <c:formatCode>General</c:formatCode>
                <c:ptCount val="8"/>
                <c:pt idx="0">
                  <c:v>31</c:v>
                </c:pt>
                <c:pt idx="1">
                  <c:v>16</c:v>
                </c:pt>
                <c:pt idx="2">
                  <c:v>19</c:v>
                </c:pt>
                <c:pt idx="3">
                  <c:v>13</c:v>
                </c:pt>
                <c:pt idx="4">
                  <c:v>4</c:v>
                </c:pt>
                <c:pt idx="5">
                  <c:v>2</c:v>
                </c:pt>
                <c:pt idx="6">
                  <c:v>0</c:v>
                </c:pt>
                <c:pt idx="7">
                  <c:v>15</c:v>
                </c:pt>
              </c:numCache>
            </c:numRef>
          </c:val>
          <c:extLst>
            <c:ext xmlns:c16="http://schemas.microsoft.com/office/drawing/2014/chart" uri="{C3380CC4-5D6E-409C-BE32-E72D297353CC}">
              <c16:uniqueId val="{00000004-DCCE-4266-B5E0-CA1FF6D16A74}"/>
            </c:ext>
          </c:extLst>
        </c:ser>
        <c:ser>
          <c:idx val="4"/>
          <c:order val="4"/>
          <c:tx>
            <c:strRef>
              <c:f>Sheet1!$F$1</c:f>
              <c:strCache>
                <c:ptCount val="1"/>
                <c:pt idx="0">
                  <c:v>Kosovo*</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Could not afford new appliance on their own</c:v>
                </c:pt>
                <c:pt idx="1">
                  <c:v>Up to 300 EUR</c:v>
                </c:pt>
                <c:pt idx="2">
                  <c:v>301 to 500 EUR</c:v>
                </c:pt>
                <c:pt idx="3">
                  <c:v>501 to 1.000 EUR</c:v>
                </c:pt>
                <c:pt idx="4">
                  <c:v>1.001 to 1.500 EUR</c:v>
                </c:pt>
                <c:pt idx="5">
                  <c:v>1.501 to 3.000 EUR</c:v>
                </c:pt>
                <c:pt idx="6">
                  <c:v>3.001 to 10.000 EUR</c:v>
                </c:pt>
                <c:pt idx="7">
                  <c:v>Does not know, cannot assess</c:v>
                </c:pt>
              </c:strCache>
            </c:strRef>
          </c:cat>
          <c:val>
            <c:numRef>
              <c:f>Sheet1!$F$2:$F$9</c:f>
              <c:numCache>
                <c:formatCode>General</c:formatCode>
                <c:ptCount val="8"/>
                <c:pt idx="0">
                  <c:v>28</c:v>
                </c:pt>
                <c:pt idx="1">
                  <c:v>20</c:v>
                </c:pt>
                <c:pt idx="2">
                  <c:v>14</c:v>
                </c:pt>
                <c:pt idx="3">
                  <c:v>10</c:v>
                </c:pt>
                <c:pt idx="4">
                  <c:v>4</c:v>
                </c:pt>
                <c:pt idx="5">
                  <c:v>4</c:v>
                </c:pt>
                <c:pt idx="6">
                  <c:v>2</c:v>
                </c:pt>
                <c:pt idx="7">
                  <c:v>18</c:v>
                </c:pt>
              </c:numCache>
            </c:numRef>
          </c:val>
          <c:extLst>
            <c:ext xmlns:c16="http://schemas.microsoft.com/office/drawing/2014/chart" uri="{C3380CC4-5D6E-409C-BE32-E72D297353CC}">
              <c16:uniqueId val="{00000005-DCCE-4266-B5E0-CA1FF6D16A74}"/>
            </c:ext>
          </c:extLst>
        </c:ser>
        <c:dLbls>
          <c:dLblPos val="outEnd"/>
          <c:showLegendKey val="0"/>
          <c:showVal val="1"/>
          <c:showCatName val="0"/>
          <c:showSerName val="0"/>
          <c:showPercent val="0"/>
          <c:showBubbleSize val="0"/>
        </c:dLbls>
        <c:gapWidth val="219"/>
        <c:overlap val="-27"/>
        <c:axId val="1695755840"/>
        <c:axId val="1695755008"/>
      </c:barChart>
      <c:catAx>
        <c:axId val="169575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95755008"/>
        <c:crosses val="autoZero"/>
        <c:auto val="1"/>
        <c:lblAlgn val="ctr"/>
        <c:lblOffset val="100"/>
        <c:noMultiLvlLbl val="0"/>
      </c:catAx>
      <c:valAx>
        <c:axId val="1695755008"/>
        <c:scaling>
          <c:orientation val="minMax"/>
        </c:scaling>
        <c:delete val="1"/>
        <c:axPos val="l"/>
        <c:numFmt formatCode="General" sourceLinked="1"/>
        <c:majorTickMark val="none"/>
        <c:minorTickMark val="none"/>
        <c:tickLblPos val="nextTo"/>
        <c:crossAx val="1695755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Thos who do not use coal, wood and pellet</c:v>
                </c:pt>
                <c:pt idx="2">
                  <c:v>Would not agree to replace</c:v>
                </c:pt>
                <c:pt idx="3">
                  <c:v>Would to agree to replace</c:v>
                </c:pt>
              </c:strCache>
            </c:strRef>
          </c:cat>
          <c:val>
            <c:numRef>
              <c:f>Sheet1!$B$2:$B$5</c:f>
              <c:numCache>
                <c:formatCode>General</c:formatCode>
                <c:ptCount val="4"/>
                <c:pt idx="0">
                  <c:v>20</c:v>
                </c:pt>
                <c:pt idx="1">
                  <c:v>0</c:v>
                </c:pt>
                <c:pt idx="2">
                  <c:v>28</c:v>
                </c:pt>
                <c:pt idx="3">
                  <c:v>52</c:v>
                </c:pt>
              </c:numCache>
            </c:numRef>
          </c:val>
          <c:extLst>
            <c:ext xmlns:c16="http://schemas.microsoft.com/office/drawing/2014/chart" uri="{C3380CC4-5D6E-409C-BE32-E72D297353CC}">
              <c16:uniqueId val="{00000000-CDD3-4CFD-9D1A-3EA85D93EED3}"/>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Thos who do not use coal, wood and pellet</c:v>
                </c:pt>
                <c:pt idx="2">
                  <c:v>Would not agree to replace</c:v>
                </c:pt>
                <c:pt idx="3">
                  <c:v>Would to agree to replace</c:v>
                </c:pt>
              </c:strCache>
            </c:strRef>
          </c:cat>
          <c:val>
            <c:numRef>
              <c:f>Sheet1!$C$2:$C$5</c:f>
              <c:numCache>
                <c:formatCode>General</c:formatCode>
                <c:ptCount val="4"/>
                <c:pt idx="0">
                  <c:v>18</c:v>
                </c:pt>
                <c:pt idx="1">
                  <c:v>31</c:v>
                </c:pt>
                <c:pt idx="2">
                  <c:v>13</c:v>
                </c:pt>
                <c:pt idx="3">
                  <c:v>38</c:v>
                </c:pt>
              </c:numCache>
            </c:numRef>
          </c:val>
          <c:extLst>
            <c:ext xmlns:c16="http://schemas.microsoft.com/office/drawing/2014/chart" uri="{C3380CC4-5D6E-409C-BE32-E72D297353CC}">
              <c16:uniqueId val="{00000001-CDD3-4CFD-9D1A-3EA85D93EED3}"/>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Thos who do not use coal, wood and pellet</c:v>
                </c:pt>
                <c:pt idx="2">
                  <c:v>Would not agree to replace</c:v>
                </c:pt>
                <c:pt idx="3">
                  <c:v>Would to agree to replace</c:v>
                </c:pt>
              </c:strCache>
            </c:strRef>
          </c:cat>
          <c:val>
            <c:numRef>
              <c:f>Sheet1!$D$2:$D$5</c:f>
              <c:numCache>
                <c:formatCode>General</c:formatCode>
                <c:ptCount val="4"/>
                <c:pt idx="0">
                  <c:v>13</c:v>
                </c:pt>
                <c:pt idx="1">
                  <c:v>44</c:v>
                </c:pt>
                <c:pt idx="2">
                  <c:v>43</c:v>
                </c:pt>
                <c:pt idx="3">
                  <c:v>0</c:v>
                </c:pt>
              </c:numCache>
            </c:numRef>
          </c:val>
          <c:extLst>
            <c:ext xmlns:c16="http://schemas.microsoft.com/office/drawing/2014/chart" uri="{C3380CC4-5D6E-409C-BE32-E72D297353CC}">
              <c16:uniqueId val="{00000002-CDD3-4CFD-9D1A-3EA85D93EED3}"/>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Thos who do not use coal, wood and pellet</c:v>
                </c:pt>
                <c:pt idx="2">
                  <c:v>Would not agree to replace</c:v>
                </c:pt>
                <c:pt idx="3">
                  <c:v>Would to agree to replace</c:v>
                </c:pt>
              </c:strCache>
            </c:strRef>
          </c:cat>
          <c:val>
            <c:numRef>
              <c:f>Sheet1!$E$2:$E$5</c:f>
              <c:numCache>
                <c:formatCode>General</c:formatCode>
                <c:ptCount val="4"/>
                <c:pt idx="0">
                  <c:v>18</c:v>
                </c:pt>
                <c:pt idx="1">
                  <c:v>0</c:v>
                </c:pt>
                <c:pt idx="2">
                  <c:v>24</c:v>
                </c:pt>
                <c:pt idx="3">
                  <c:v>58</c:v>
                </c:pt>
              </c:numCache>
            </c:numRef>
          </c:val>
          <c:extLst>
            <c:ext xmlns:c16="http://schemas.microsoft.com/office/drawing/2014/chart" uri="{C3380CC4-5D6E-409C-BE32-E72D297353CC}">
              <c16:uniqueId val="{00000004-CDD3-4CFD-9D1A-3EA85D93EED3}"/>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Does not know, cannot assess</c:v>
                </c:pt>
                <c:pt idx="1">
                  <c:v>Thos who do not use coal, wood and pellet</c:v>
                </c:pt>
                <c:pt idx="2">
                  <c:v>Would not agree to replace</c:v>
                </c:pt>
                <c:pt idx="3">
                  <c:v>Would to agree to replace</c:v>
                </c:pt>
              </c:strCache>
            </c:strRef>
          </c:cat>
          <c:val>
            <c:numRef>
              <c:f>Sheet1!$F$2:$F$5</c:f>
              <c:numCache>
                <c:formatCode>General</c:formatCode>
                <c:ptCount val="4"/>
                <c:pt idx="0">
                  <c:v>13</c:v>
                </c:pt>
                <c:pt idx="1">
                  <c:v>0</c:v>
                </c:pt>
                <c:pt idx="2">
                  <c:v>21</c:v>
                </c:pt>
                <c:pt idx="3">
                  <c:v>66</c:v>
                </c:pt>
              </c:numCache>
            </c:numRef>
          </c:val>
          <c:extLst>
            <c:ext xmlns:c16="http://schemas.microsoft.com/office/drawing/2014/chart" uri="{C3380CC4-5D6E-409C-BE32-E72D297353CC}">
              <c16:uniqueId val="{00000005-CDD3-4CFD-9D1A-3EA85D93EED3}"/>
            </c:ext>
          </c:extLst>
        </c:ser>
        <c:dLbls>
          <c:dLblPos val="outEnd"/>
          <c:showLegendKey val="0"/>
          <c:showVal val="1"/>
          <c:showCatName val="0"/>
          <c:showSerName val="0"/>
          <c:showPercent val="0"/>
          <c:showBubbleSize val="0"/>
        </c:dLbls>
        <c:gapWidth val="219"/>
        <c:overlap val="-27"/>
        <c:axId val="1395169168"/>
        <c:axId val="1395169584"/>
      </c:barChart>
      <c:catAx>
        <c:axId val="1395169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395169584"/>
        <c:crosses val="autoZero"/>
        <c:auto val="1"/>
        <c:lblAlgn val="ctr"/>
        <c:lblOffset val="100"/>
        <c:noMultiLvlLbl val="0"/>
      </c:catAx>
      <c:valAx>
        <c:axId val="1395169584"/>
        <c:scaling>
          <c:orientation val="minMax"/>
        </c:scaling>
        <c:delete val="1"/>
        <c:axPos val="l"/>
        <c:numFmt formatCode="General" sourceLinked="1"/>
        <c:majorTickMark val="none"/>
        <c:minorTickMark val="none"/>
        <c:tickLblPos val="nextTo"/>
        <c:crossAx val="1395169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Does not know, cannot assess</c:v>
                </c:pt>
                <c:pt idx="1">
                  <c:v>Allows cooking several dishes simultaneously</c:v>
                </c:pt>
                <c:pt idx="2">
                  <c:v>Stove is a part of our tradition and culture</c:v>
                </c:pt>
                <c:pt idx="3">
                  <c:v>Would occasionally use the old stove for cooking</c:v>
                </c:pt>
                <c:pt idx="4">
                  <c:v>The old appliance is “more natural“</c:v>
                </c:pt>
                <c:pt idx="5">
                  <c:v>The old appliance is less polluting</c:v>
                </c:pt>
                <c:pt idx="6">
                  <c:v>Has sentimental childhood memories of it</c:v>
                </c:pt>
                <c:pt idx="7">
                  <c:v>Food is more delicious when prepared on stove</c:v>
                </c:pt>
                <c:pt idx="8">
                  <c:v>Recently changed the device</c:v>
                </c:pt>
                <c:pt idx="9">
                  <c:v>Something else</c:v>
                </c:pt>
              </c:strCache>
            </c:strRef>
          </c:cat>
          <c:val>
            <c:numRef>
              <c:f>Sheet1!$B$2:$B$11</c:f>
              <c:numCache>
                <c:formatCode>General</c:formatCode>
                <c:ptCount val="10"/>
                <c:pt idx="0">
                  <c:v>23</c:v>
                </c:pt>
                <c:pt idx="1">
                  <c:v>25</c:v>
                </c:pt>
                <c:pt idx="2">
                  <c:v>11</c:v>
                </c:pt>
                <c:pt idx="3">
                  <c:v>13</c:v>
                </c:pt>
                <c:pt idx="4">
                  <c:v>6</c:v>
                </c:pt>
                <c:pt idx="5">
                  <c:v>6</c:v>
                </c:pt>
                <c:pt idx="6">
                  <c:v>2</c:v>
                </c:pt>
                <c:pt idx="7">
                  <c:v>10</c:v>
                </c:pt>
                <c:pt idx="8">
                  <c:v>4</c:v>
                </c:pt>
                <c:pt idx="9">
                  <c:v>0</c:v>
                </c:pt>
              </c:numCache>
            </c:numRef>
          </c:val>
          <c:extLst>
            <c:ext xmlns:c16="http://schemas.microsoft.com/office/drawing/2014/chart" uri="{C3380CC4-5D6E-409C-BE32-E72D297353CC}">
              <c16:uniqueId val="{00000000-3A15-4C42-8C75-20F4D014D36A}"/>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Does not know, cannot assess</c:v>
                </c:pt>
                <c:pt idx="1">
                  <c:v>Allows cooking several dishes simultaneously</c:v>
                </c:pt>
                <c:pt idx="2">
                  <c:v>Stove is a part of our tradition and culture</c:v>
                </c:pt>
                <c:pt idx="3">
                  <c:v>Would occasionally use the old stove for cooking</c:v>
                </c:pt>
                <c:pt idx="4">
                  <c:v>The old appliance is “more natural“</c:v>
                </c:pt>
                <c:pt idx="5">
                  <c:v>The old appliance is less polluting</c:v>
                </c:pt>
                <c:pt idx="6">
                  <c:v>Has sentimental childhood memories of it</c:v>
                </c:pt>
                <c:pt idx="7">
                  <c:v>Food is more delicious when prepared on stove</c:v>
                </c:pt>
                <c:pt idx="8">
                  <c:v>Recently changed the device</c:v>
                </c:pt>
                <c:pt idx="9">
                  <c:v>Something else</c:v>
                </c:pt>
              </c:strCache>
            </c:strRef>
          </c:cat>
          <c:val>
            <c:numRef>
              <c:f>Sheet1!$C$2:$C$11</c:f>
              <c:numCache>
                <c:formatCode>General</c:formatCode>
                <c:ptCount val="10"/>
                <c:pt idx="0">
                  <c:v>11</c:v>
                </c:pt>
                <c:pt idx="1">
                  <c:v>38</c:v>
                </c:pt>
                <c:pt idx="2">
                  <c:v>9</c:v>
                </c:pt>
                <c:pt idx="3">
                  <c:v>5</c:v>
                </c:pt>
                <c:pt idx="4">
                  <c:v>9</c:v>
                </c:pt>
                <c:pt idx="5">
                  <c:v>3</c:v>
                </c:pt>
                <c:pt idx="6">
                  <c:v>0</c:v>
                </c:pt>
                <c:pt idx="7">
                  <c:v>8</c:v>
                </c:pt>
                <c:pt idx="8">
                  <c:v>14</c:v>
                </c:pt>
                <c:pt idx="9">
                  <c:v>3</c:v>
                </c:pt>
              </c:numCache>
            </c:numRef>
          </c:val>
          <c:extLst>
            <c:ext xmlns:c16="http://schemas.microsoft.com/office/drawing/2014/chart" uri="{C3380CC4-5D6E-409C-BE32-E72D297353CC}">
              <c16:uniqueId val="{00000001-3A15-4C42-8C75-20F4D014D36A}"/>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Does not know, cannot assess</c:v>
                </c:pt>
                <c:pt idx="1">
                  <c:v>Allows cooking several dishes simultaneously</c:v>
                </c:pt>
                <c:pt idx="2">
                  <c:v>Stove is a part of our tradition and culture</c:v>
                </c:pt>
                <c:pt idx="3">
                  <c:v>Would occasionally use the old stove for cooking</c:v>
                </c:pt>
                <c:pt idx="4">
                  <c:v>The old appliance is “more natural“</c:v>
                </c:pt>
                <c:pt idx="5">
                  <c:v>The old appliance is less polluting</c:v>
                </c:pt>
                <c:pt idx="6">
                  <c:v>Has sentimental childhood memories of it</c:v>
                </c:pt>
                <c:pt idx="7">
                  <c:v>Food is more delicious when prepared on stove</c:v>
                </c:pt>
                <c:pt idx="8">
                  <c:v>Recently changed the device</c:v>
                </c:pt>
                <c:pt idx="9">
                  <c:v>Something else</c:v>
                </c:pt>
              </c:strCache>
            </c:strRef>
          </c:cat>
          <c:val>
            <c:numRef>
              <c:f>Sheet1!$D$2:$D$11</c:f>
              <c:numCache>
                <c:formatCode>General</c:formatCode>
                <c:ptCount val="10"/>
                <c:pt idx="0">
                  <c:v>4</c:v>
                </c:pt>
                <c:pt idx="1">
                  <c:v>35</c:v>
                </c:pt>
                <c:pt idx="2">
                  <c:v>31</c:v>
                </c:pt>
                <c:pt idx="3">
                  <c:v>4</c:v>
                </c:pt>
                <c:pt idx="4">
                  <c:v>13</c:v>
                </c:pt>
                <c:pt idx="5">
                  <c:v>2</c:v>
                </c:pt>
                <c:pt idx="6">
                  <c:v>0</c:v>
                </c:pt>
                <c:pt idx="7">
                  <c:v>9</c:v>
                </c:pt>
                <c:pt idx="8">
                  <c:v>0</c:v>
                </c:pt>
                <c:pt idx="9">
                  <c:v>2</c:v>
                </c:pt>
              </c:numCache>
            </c:numRef>
          </c:val>
          <c:extLst>
            <c:ext xmlns:c16="http://schemas.microsoft.com/office/drawing/2014/chart" uri="{C3380CC4-5D6E-409C-BE32-E72D297353CC}">
              <c16:uniqueId val="{00000002-3A15-4C42-8C75-20F4D014D36A}"/>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Does not know, cannot assess</c:v>
                </c:pt>
                <c:pt idx="1">
                  <c:v>Allows cooking several dishes simultaneously</c:v>
                </c:pt>
                <c:pt idx="2">
                  <c:v>Stove is a part of our tradition and culture</c:v>
                </c:pt>
                <c:pt idx="3">
                  <c:v>Would occasionally use the old stove for cooking</c:v>
                </c:pt>
                <c:pt idx="4">
                  <c:v>The old appliance is “more natural“</c:v>
                </c:pt>
                <c:pt idx="5">
                  <c:v>The old appliance is less polluting</c:v>
                </c:pt>
                <c:pt idx="6">
                  <c:v>Has sentimental childhood memories of it</c:v>
                </c:pt>
                <c:pt idx="7">
                  <c:v>Food is more delicious when prepared on stove</c:v>
                </c:pt>
                <c:pt idx="8">
                  <c:v>Recently changed the device</c:v>
                </c:pt>
                <c:pt idx="9">
                  <c:v>Something else</c:v>
                </c:pt>
              </c:strCache>
            </c:strRef>
          </c:cat>
          <c:val>
            <c:numRef>
              <c:f>Sheet1!$E$2:$E$11</c:f>
              <c:numCache>
                <c:formatCode>General</c:formatCode>
                <c:ptCount val="10"/>
                <c:pt idx="0">
                  <c:v>24</c:v>
                </c:pt>
                <c:pt idx="1">
                  <c:v>20</c:v>
                </c:pt>
                <c:pt idx="2">
                  <c:v>13</c:v>
                </c:pt>
                <c:pt idx="3">
                  <c:v>4</c:v>
                </c:pt>
                <c:pt idx="4">
                  <c:v>11</c:v>
                </c:pt>
                <c:pt idx="5">
                  <c:v>9</c:v>
                </c:pt>
                <c:pt idx="6">
                  <c:v>1</c:v>
                </c:pt>
                <c:pt idx="7">
                  <c:v>4</c:v>
                </c:pt>
                <c:pt idx="8">
                  <c:v>5</c:v>
                </c:pt>
                <c:pt idx="9">
                  <c:v>9</c:v>
                </c:pt>
              </c:numCache>
            </c:numRef>
          </c:val>
          <c:extLst>
            <c:ext xmlns:c16="http://schemas.microsoft.com/office/drawing/2014/chart" uri="{C3380CC4-5D6E-409C-BE32-E72D297353CC}">
              <c16:uniqueId val="{00000004-3A15-4C42-8C75-20F4D014D36A}"/>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Does not know, cannot assess</c:v>
                </c:pt>
                <c:pt idx="1">
                  <c:v>Allows cooking several dishes simultaneously</c:v>
                </c:pt>
                <c:pt idx="2">
                  <c:v>Stove is a part of our tradition and culture</c:v>
                </c:pt>
                <c:pt idx="3">
                  <c:v>Would occasionally use the old stove for cooking</c:v>
                </c:pt>
                <c:pt idx="4">
                  <c:v>The old appliance is “more natural“</c:v>
                </c:pt>
                <c:pt idx="5">
                  <c:v>The old appliance is less polluting</c:v>
                </c:pt>
                <c:pt idx="6">
                  <c:v>Has sentimental childhood memories of it</c:v>
                </c:pt>
                <c:pt idx="7">
                  <c:v>Food is more delicious when prepared on stove</c:v>
                </c:pt>
                <c:pt idx="8">
                  <c:v>Recently changed the device</c:v>
                </c:pt>
                <c:pt idx="9">
                  <c:v>Something else</c:v>
                </c:pt>
              </c:strCache>
            </c:strRef>
          </c:cat>
          <c:val>
            <c:numRef>
              <c:f>Sheet1!$F$2:$F$11</c:f>
              <c:numCache>
                <c:formatCode>General</c:formatCode>
                <c:ptCount val="10"/>
                <c:pt idx="0">
                  <c:v>10</c:v>
                </c:pt>
                <c:pt idx="1">
                  <c:v>54</c:v>
                </c:pt>
                <c:pt idx="2">
                  <c:v>7</c:v>
                </c:pt>
                <c:pt idx="3">
                  <c:v>2</c:v>
                </c:pt>
                <c:pt idx="4">
                  <c:v>8</c:v>
                </c:pt>
                <c:pt idx="5">
                  <c:v>2</c:v>
                </c:pt>
                <c:pt idx="6">
                  <c:v>2</c:v>
                </c:pt>
                <c:pt idx="7">
                  <c:v>8</c:v>
                </c:pt>
                <c:pt idx="8">
                  <c:v>0</c:v>
                </c:pt>
                <c:pt idx="9">
                  <c:v>7</c:v>
                </c:pt>
              </c:numCache>
            </c:numRef>
          </c:val>
          <c:extLst>
            <c:ext xmlns:c16="http://schemas.microsoft.com/office/drawing/2014/chart" uri="{C3380CC4-5D6E-409C-BE32-E72D297353CC}">
              <c16:uniqueId val="{00000005-3A15-4C42-8C75-20F4D014D36A}"/>
            </c:ext>
          </c:extLst>
        </c:ser>
        <c:dLbls>
          <c:dLblPos val="outEnd"/>
          <c:showLegendKey val="0"/>
          <c:showVal val="1"/>
          <c:showCatName val="0"/>
          <c:showSerName val="0"/>
          <c:showPercent val="0"/>
          <c:showBubbleSize val="0"/>
        </c:dLbls>
        <c:gapWidth val="219"/>
        <c:overlap val="-27"/>
        <c:axId val="1393696960"/>
        <c:axId val="1393700704"/>
      </c:barChart>
      <c:catAx>
        <c:axId val="1393696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Sitka Banner" panose="02000505000000020004" pitchFamily="2" charset="0"/>
                <a:ea typeface="+mn-ea"/>
                <a:cs typeface="+mn-cs"/>
              </a:defRPr>
            </a:pPr>
            <a:endParaRPr lang="en-US"/>
          </a:p>
        </c:txPr>
        <c:crossAx val="1393700704"/>
        <c:crosses val="autoZero"/>
        <c:auto val="1"/>
        <c:lblAlgn val="ctr"/>
        <c:lblOffset val="100"/>
        <c:noMultiLvlLbl val="0"/>
      </c:catAx>
      <c:valAx>
        <c:axId val="1393700704"/>
        <c:scaling>
          <c:orientation val="minMax"/>
        </c:scaling>
        <c:delete val="1"/>
        <c:axPos val="l"/>
        <c:numFmt formatCode="General" sourceLinked="1"/>
        <c:majorTickMark val="none"/>
        <c:minorTickMark val="none"/>
        <c:tickLblPos val="nextTo"/>
        <c:crossAx val="1393696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solidFill>
            <a:schemeClr val="tx1"/>
          </a:solidFill>
          <a:latin typeface="Sitka Banner" panose="02000505000000020004" pitchFamily="2"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666666666666666E-2"/>
          <c:y val="3.5298841202465008E-2"/>
          <c:w val="0.96666666666666667"/>
          <c:h val="0.64891474382314496"/>
        </c:manualLayout>
      </c:layout>
      <c:barChart>
        <c:barDir val="col"/>
        <c:grouping val="clustered"/>
        <c:varyColors val="0"/>
        <c:ser>
          <c:idx val="0"/>
          <c:order val="0"/>
          <c:tx>
            <c:strRef>
              <c:f>Sheet1!$B$1</c:f>
              <c:strCache>
                <c:ptCount val="1"/>
                <c:pt idx="0">
                  <c:v>Serbia</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Does not know, cannot assess, no answer</c:v>
                </c:pt>
                <c:pt idx="1">
                  <c:v>Built before 1919</c:v>
                </c:pt>
                <c:pt idx="2">
                  <c:v>1919-1945.</c:v>
                </c:pt>
                <c:pt idx="3">
                  <c:v>1945-1960.</c:v>
                </c:pt>
                <c:pt idx="4">
                  <c:v>1961-1970.</c:v>
                </c:pt>
                <c:pt idx="5">
                  <c:v>1971-1980.</c:v>
                </c:pt>
                <c:pt idx="6">
                  <c:v>1981-1990.</c:v>
                </c:pt>
                <c:pt idx="7">
                  <c:v>1991- 2013.</c:v>
                </c:pt>
                <c:pt idx="8">
                  <c:v>After 2013</c:v>
                </c:pt>
              </c:strCache>
            </c:strRef>
          </c:cat>
          <c:val>
            <c:numRef>
              <c:f>Sheet1!$B$2:$B$10</c:f>
              <c:numCache>
                <c:formatCode>General</c:formatCode>
                <c:ptCount val="9"/>
                <c:pt idx="0">
                  <c:v>4</c:v>
                </c:pt>
                <c:pt idx="1">
                  <c:v>1</c:v>
                </c:pt>
                <c:pt idx="2">
                  <c:v>2</c:v>
                </c:pt>
                <c:pt idx="3">
                  <c:v>8</c:v>
                </c:pt>
                <c:pt idx="4">
                  <c:v>21</c:v>
                </c:pt>
                <c:pt idx="5">
                  <c:v>23</c:v>
                </c:pt>
                <c:pt idx="6">
                  <c:v>26</c:v>
                </c:pt>
                <c:pt idx="7">
                  <c:v>14</c:v>
                </c:pt>
                <c:pt idx="8">
                  <c:v>1</c:v>
                </c:pt>
              </c:numCache>
            </c:numRef>
          </c:val>
          <c:extLst>
            <c:ext xmlns:c16="http://schemas.microsoft.com/office/drawing/2014/chart" uri="{C3380CC4-5D6E-409C-BE32-E72D297353CC}">
              <c16:uniqueId val="{00000000-107E-4943-90FF-0178F640D0D1}"/>
            </c:ext>
          </c:extLst>
        </c:ser>
        <c:ser>
          <c:idx val="1"/>
          <c:order val="1"/>
          <c:tx>
            <c:strRef>
              <c:f>Sheet1!$C$1</c:f>
              <c:strCache>
                <c:ptCount val="1"/>
                <c:pt idx="0">
                  <c:v>Montenegro</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Does not know, cannot assess, no answer</c:v>
                </c:pt>
                <c:pt idx="1">
                  <c:v>Built before 1919</c:v>
                </c:pt>
                <c:pt idx="2">
                  <c:v>1919-1945.</c:v>
                </c:pt>
                <c:pt idx="3">
                  <c:v>1945-1960.</c:v>
                </c:pt>
                <c:pt idx="4">
                  <c:v>1961-1970.</c:v>
                </c:pt>
                <c:pt idx="5">
                  <c:v>1971-1980.</c:v>
                </c:pt>
                <c:pt idx="6">
                  <c:v>1981-1990.</c:v>
                </c:pt>
                <c:pt idx="7">
                  <c:v>1991- 2013.</c:v>
                </c:pt>
                <c:pt idx="8">
                  <c:v>After 2013</c:v>
                </c:pt>
              </c:strCache>
            </c:strRef>
          </c:cat>
          <c:val>
            <c:numRef>
              <c:f>Sheet1!$C$2:$C$10</c:f>
              <c:numCache>
                <c:formatCode>General</c:formatCode>
                <c:ptCount val="9"/>
                <c:pt idx="0">
                  <c:v>18</c:v>
                </c:pt>
                <c:pt idx="1">
                  <c:v>0</c:v>
                </c:pt>
                <c:pt idx="2">
                  <c:v>1</c:v>
                </c:pt>
                <c:pt idx="3">
                  <c:v>2</c:v>
                </c:pt>
                <c:pt idx="4">
                  <c:v>11</c:v>
                </c:pt>
                <c:pt idx="5">
                  <c:v>18</c:v>
                </c:pt>
                <c:pt idx="6">
                  <c:v>18</c:v>
                </c:pt>
                <c:pt idx="7">
                  <c:v>23</c:v>
                </c:pt>
                <c:pt idx="8">
                  <c:v>9</c:v>
                </c:pt>
              </c:numCache>
            </c:numRef>
          </c:val>
          <c:extLst>
            <c:ext xmlns:c16="http://schemas.microsoft.com/office/drawing/2014/chart" uri="{C3380CC4-5D6E-409C-BE32-E72D297353CC}">
              <c16:uniqueId val="{00000001-107E-4943-90FF-0178F640D0D1}"/>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Does not know, cannot assess, no answer</c:v>
                </c:pt>
                <c:pt idx="1">
                  <c:v>Built before 1919</c:v>
                </c:pt>
                <c:pt idx="2">
                  <c:v>1919-1945.</c:v>
                </c:pt>
                <c:pt idx="3">
                  <c:v>1945-1960.</c:v>
                </c:pt>
                <c:pt idx="4">
                  <c:v>1961-1970.</c:v>
                </c:pt>
                <c:pt idx="5">
                  <c:v>1971-1980.</c:v>
                </c:pt>
                <c:pt idx="6">
                  <c:v>1981-1990.</c:v>
                </c:pt>
                <c:pt idx="7">
                  <c:v>1991- 2013.</c:v>
                </c:pt>
                <c:pt idx="8">
                  <c:v>After 2013</c:v>
                </c:pt>
              </c:strCache>
            </c:strRef>
          </c:cat>
          <c:val>
            <c:numRef>
              <c:f>Sheet1!$D$2:$D$10</c:f>
              <c:numCache>
                <c:formatCode>General</c:formatCode>
                <c:ptCount val="9"/>
                <c:pt idx="0">
                  <c:v>9</c:v>
                </c:pt>
                <c:pt idx="1">
                  <c:v>0</c:v>
                </c:pt>
                <c:pt idx="2">
                  <c:v>1</c:v>
                </c:pt>
                <c:pt idx="3">
                  <c:v>3</c:v>
                </c:pt>
                <c:pt idx="4">
                  <c:v>8</c:v>
                </c:pt>
                <c:pt idx="5">
                  <c:v>15</c:v>
                </c:pt>
                <c:pt idx="6">
                  <c:v>20</c:v>
                </c:pt>
                <c:pt idx="7">
                  <c:v>37</c:v>
                </c:pt>
                <c:pt idx="8">
                  <c:v>7</c:v>
                </c:pt>
              </c:numCache>
            </c:numRef>
          </c:val>
          <c:extLst>
            <c:ext xmlns:c16="http://schemas.microsoft.com/office/drawing/2014/chart" uri="{C3380CC4-5D6E-409C-BE32-E72D297353CC}">
              <c16:uniqueId val="{00000002-107E-4943-90FF-0178F640D0D1}"/>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Does not know, cannot assess, no answer</c:v>
                </c:pt>
                <c:pt idx="1">
                  <c:v>Built before 1919</c:v>
                </c:pt>
                <c:pt idx="2">
                  <c:v>1919-1945.</c:v>
                </c:pt>
                <c:pt idx="3">
                  <c:v>1945-1960.</c:v>
                </c:pt>
                <c:pt idx="4">
                  <c:v>1961-1970.</c:v>
                </c:pt>
                <c:pt idx="5">
                  <c:v>1971-1980.</c:v>
                </c:pt>
                <c:pt idx="6">
                  <c:v>1981-1990.</c:v>
                </c:pt>
                <c:pt idx="7">
                  <c:v>1991- 2013.</c:v>
                </c:pt>
                <c:pt idx="8">
                  <c:v>After 2013</c:v>
                </c:pt>
              </c:strCache>
            </c:strRef>
          </c:cat>
          <c:val>
            <c:numRef>
              <c:f>Sheet1!$E$2:$E$10</c:f>
              <c:numCache>
                <c:formatCode>General</c:formatCode>
                <c:ptCount val="9"/>
                <c:pt idx="0">
                  <c:v>7</c:v>
                </c:pt>
                <c:pt idx="1">
                  <c:v>0</c:v>
                </c:pt>
                <c:pt idx="2">
                  <c:v>1</c:v>
                </c:pt>
                <c:pt idx="3">
                  <c:v>5</c:v>
                </c:pt>
                <c:pt idx="4">
                  <c:v>17</c:v>
                </c:pt>
                <c:pt idx="5">
                  <c:v>22</c:v>
                </c:pt>
                <c:pt idx="6">
                  <c:v>24</c:v>
                </c:pt>
                <c:pt idx="7">
                  <c:v>18</c:v>
                </c:pt>
                <c:pt idx="8">
                  <c:v>6</c:v>
                </c:pt>
              </c:numCache>
            </c:numRef>
          </c:val>
          <c:extLst>
            <c:ext xmlns:c16="http://schemas.microsoft.com/office/drawing/2014/chart" uri="{C3380CC4-5D6E-409C-BE32-E72D297353CC}">
              <c16:uniqueId val="{00000004-107E-4943-90FF-0178F640D0D1}"/>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Does not know, cannot assess, no answer</c:v>
                </c:pt>
                <c:pt idx="1">
                  <c:v>Built before 1919</c:v>
                </c:pt>
                <c:pt idx="2">
                  <c:v>1919-1945.</c:v>
                </c:pt>
                <c:pt idx="3">
                  <c:v>1945-1960.</c:v>
                </c:pt>
                <c:pt idx="4">
                  <c:v>1961-1970.</c:v>
                </c:pt>
                <c:pt idx="5">
                  <c:v>1971-1980.</c:v>
                </c:pt>
                <c:pt idx="6">
                  <c:v>1981-1990.</c:v>
                </c:pt>
                <c:pt idx="7">
                  <c:v>1991- 2013.</c:v>
                </c:pt>
                <c:pt idx="8">
                  <c:v>After 2013</c:v>
                </c:pt>
              </c:strCache>
            </c:strRef>
          </c:cat>
          <c:val>
            <c:numRef>
              <c:f>Sheet1!$F$2:$F$10</c:f>
              <c:numCache>
                <c:formatCode>General</c:formatCode>
                <c:ptCount val="9"/>
                <c:pt idx="0">
                  <c:v>1</c:v>
                </c:pt>
                <c:pt idx="1">
                  <c:v>0</c:v>
                </c:pt>
                <c:pt idx="2">
                  <c:v>0</c:v>
                </c:pt>
                <c:pt idx="3">
                  <c:v>3</c:v>
                </c:pt>
                <c:pt idx="4">
                  <c:v>2</c:v>
                </c:pt>
                <c:pt idx="5">
                  <c:v>7</c:v>
                </c:pt>
                <c:pt idx="6">
                  <c:v>16</c:v>
                </c:pt>
                <c:pt idx="7">
                  <c:v>48</c:v>
                </c:pt>
                <c:pt idx="8">
                  <c:v>23</c:v>
                </c:pt>
              </c:numCache>
            </c:numRef>
          </c:val>
          <c:extLst>
            <c:ext xmlns:c16="http://schemas.microsoft.com/office/drawing/2014/chart" uri="{C3380CC4-5D6E-409C-BE32-E72D297353CC}">
              <c16:uniqueId val="{00000006-107E-4943-90FF-0178F640D0D1}"/>
            </c:ext>
          </c:extLst>
        </c:ser>
        <c:dLbls>
          <c:dLblPos val="outEnd"/>
          <c:showLegendKey val="0"/>
          <c:showVal val="1"/>
          <c:showCatName val="0"/>
          <c:showSerName val="0"/>
          <c:showPercent val="0"/>
          <c:showBubbleSize val="0"/>
        </c:dLbls>
        <c:gapWidth val="75"/>
        <c:overlap val="-25"/>
        <c:axId val="1149970111"/>
        <c:axId val="1149967199"/>
      </c:barChart>
      <c:catAx>
        <c:axId val="1149970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149967199"/>
        <c:crosses val="autoZero"/>
        <c:auto val="1"/>
        <c:lblAlgn val="ctr"/>
        <c:lblOffset val="100"/>
        <c:noMultiLvlLbl val="0"/>
      </c:catAx>
      <c:valAx>
        <c:axId val="1149967199"/>
        <c:scaling>
          <c:orientation val="minMax"/>
        </c:scaling>
        <c:delete val="1"/>
        <c:axPos val="l"/>
        <c:numFmt formatCode="General" sourceLinked="1"/>
        <c:majorTickMark val="none"/>
        <c:minorTickMark val="none"/>
        <c:tickLblPos val="nextTo"/>
        <c:crossAx val="11499701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They have never replaced their appliance</c:v>
                </c:pt>
                <c:pt idx="1">
                  <c:v>Sold it or gave it to another person</c:v>
                </c:pt>
                <c:pt idx="2">
                  <c:v>Sold it to scrap metal</c:v>
                </c:pt>
                <c:pt idx="3">
                  <c:v>Took it for recycling</c:v>
                </c:pt>
                <c:pt idx="4">
                  <c:v>Kept it, does not use it</c:v>
                </c:pt>
                <c:pt idx="5">
                  <c:v>Kept it, uses it occasionally</c:v>
                </c:pt>
                <c:pt idx="6">
                  <c:v>Saved money through purchase of a new product by replacing the old appliance</c:v>
                </c:pt>
                <c:pt idx="7">
                  <c:v>We donated</c:v>
                </c:pt>
                <c:pt idx="8">
                  <c:v>Something else</c:v>
                </c:pt>
                <c:pt idx="9">
                  <c:v>Thrown it away</c:v>
                </c:pt>
                <c:pt idx="10">
                  <c:v>Does not know, cannot recall</c:v>
                </c:pt>
              </c:strCache>
            </c:strRef>
          </c:cat>
          <c:val>
            <c:numRef>
              <c:f>Sheet1!$B$2:$B$12</c:f>
              <c:numCache>
                <c:formatCode>General</c:formatCode>
                <c:ptCount val="11"/>
                <c:pt idx="0">
                  <c:v>24</c:v>
                </c:pt>
                <c:pt idx="1">
                  <c:v>16</c:v>
                </c:pt>
                <c:pt idx="2">
                  <c:v>26</c:v>
                </c:pt>
                <c:pt idx="3">
                  <c:v>3</c:v>
                </c:pt>
                <c:pt idx="4">
                  <c:v>12</c:v>
                </c:pt>
                <c:pt idx="5">
                  <c:v>14</c:v>
                </c:pt>
                <c:pt idx="6">
                  <c:v>0</c:v>
                </c:pt>
                <c:pt idx="7">
                  <c:v>2</c:v>
                </c:pt>
                <c:pt idx="8">
                  <c:v>0</c:v>
                </c:pt>
                <c:pt idx="9">
                  <c:v>0</c:v>
                </c:pt>
                <c:pt idx="10">
                  <c:v>2</c:v>
                </c:pt>
              </c:numCache>
            </c:numRef>
          </c:val>
          <c:extLst>
            <c:ext xmlns:c16="http://schemas.microsoft.com/office/drawing/2014/chart" uri="{C3380CC4-5D6E-409C-BE32-E72D297353CC}">
              <c16:uniqueId val="{00000000-4FC7-40A1-9B77-C9B66A5A336F}"/>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They have never replaced their appliance</c:v>
                </c:pt>
                <c:pt idx="1">
                  <c:v>Sold it or gave it to another person</c:v>
                </c:pt>
                <c:pt idx="2">
                  <c:v>Sold it to scrap metal</c:v>
                </c:pt>
                <c:pt idx="3">
                  <c:v>Took it for recycling</c:v>
                </c:pt>
                <c:pt idx="4">
                  <c:v>Kept it, does not use it</c:v>
                </c:pt>
                <c:pt idx="5">
                  <c:v>Kept it, uses it occasionally</c:v>
                </c:pt>
                <c:pt idx="6">
                  <c:v>Saved money through purchase of a new product by replacing the old appliance</c:v>
                </c:pt>
                <c:pt idx="7">
                  <c:v>We donated</c:v>
                </c:pt>
                <c:pt idx="8">
                  <c:v>Something else</c:v>
                </c:pt>
                <c:pt idx="9">
                  <c:v>Thrown it away</c:v>
                </c:pt>
                <c:pt idx="10">
                  <c:v>Does not know, cannot recall</c:v>
                </c:pt>
              </c:strCache>
            </c:strRef>
          </c:cat>
          <c:val>
            <c:numRef>
              <c:f>Sheet1!$C$2:$C$12</c:f>
              <c:numCache>
                <c:formatCode>General</c:formatCode>
                <c:ptCount val="11"/>
                <c:pt idx="0">
                  <c:v>30</c:v>
                </c:pt>
                <c:pt idx="1">
                  <c:v>25</c:v>
                </c:pt>
                <c:pt idx="2">
                  <c:v>8</c:v>
                </c:pt>
                <c:pt idx="3">
                  <c:v>4</c:v>
                </c:pt>
                <c:pt idx="4">
                  <c:v>9</c:v>
                </c:pt>
                <c:pt idx="5">
                  <c:v>6</c:v>
                </c:pt>
                <c:pt idx="6">
                  <c:v>1</c:v>
                </c:pt>
                <c:pt idx="7">
                  <c:v>0</c:v>
                </c:pt>
                <c:pt idx="8">
                  <c:v>1</c:v>
                </c:pt>
                <c:pt idx="9">
                  <c:v>0</c:v>
                </c:pt>
                <c:pt idx="10">
                  <c:v>16</c:v>
                </c:pt>
              </c:numCache>
            </c:numRef>
          </c:val>
          <c:extLst>
            <c:ext xmlns:c16="http://schemas.microsoft.com/office/drawing/2014/chart" uri="{C3380CC4-5D6E-409C-BE32-E72D297353CC}">
              <c16:uniqueId val="{00000001-4FC7-40A1-9B77-C9B66A5A336F}"/>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They have never replaced their appliance</c:v>
                </c:pt>
                <c:pt idx="1">
                  <c:v>Sold it or gave it to another person</c:v>
                </c:pt>
                <c:pt idx="2">
                  <c:v>Sold it to scrap metal</c:v>
                </c:pt>
                <c:pt idx="3">
                  <c:v>Took it for recycling</c:v>
                </c:pt>
                <c:pt idx="4">
                  <c:v>Kept it, does not use it</c:v>
                </c:pt>
                <c:pt idx="5">
                  <c:v>Kept it, uses it occasionally</c:v>
                </c:pt>
                <c:pt idx="6">
                  <c:v>Saved money through purchase of a new product by replacing the old appliance</c:v>
                </c:pt>
                <c:pt idx="7">
                  <c:v>We donated</c:v>
                </c:pt>
                <c:pt idx="8">
                  <c:v>Something else</c:v>
                </c:pt>
                <c:pt idx="9">
                  <c:v>Thrown it away</c:v>
                </c:pt>
                <c:pt idx="10">
                  <c:v>Does not know, cannot recall</c:v>
                </c:pt>
              </c:strCache>
            </c:strRef>
          </c:cat>
          <c:val>
            <c:numRef>
              <c:f>Sheet1!$D$2:$D$12</c:f>
              <c:numCache>
                <c:formatCode>General</c:formatCode>
                <c:ptCount val="11"/>
                <c:pt idx="0">
                  <c:v>28</c:v>
                </c:pt>
                <c:pt idx="1">
                  <c:v>10</c:v>
                </c:pt>
                <c:pt idx="2">
                  <c:v>31</c:v>
                </c:pt>
                <c:pt idx="3">
                  <c:v>2</c:v>
                </c:pt>
                <c:pt idx="4">
                  <c:v>10</c:v>
                </c:pt>
                <c:pt idx="5">
                  <c:v>5</c:v>
                </c:pt>
                <c:pt idx="6">
                  <c:v>1</c:v>
                </c:pt>
                <c:pt idx="7">
                  <c:v>2</c:v>
                </c:pt>
                <c:pt idx="8">
                  <c:v>0</c:v>
                </c:pt>
                <c:pt idx="9">
                  <c:v>6</c:v>
                </c:pt>
                <c:pt idx="10">
                  <c:v>5</c:v>
                </c:pt>
              </c:numCache>
            </c:numRef>
          </c:val>
          <c:extLst>
            <c:ext xmlns:c16="http://schemas.microsoft.com/office/drawing/2014/chart" uri="{C3380CC4-5D6E-409C-BE32-E72D297353CC}">
              <c16:uniqueId val="{00000002-4FC7-40A1-9B77-C9B66A5A336F}"/>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They have never replaced their appliance</c:v>
                </c:pt>
                <c:pt idx="1">
                  <c:v>Sold it or gave it to another person</c:v>
                </c:pt>
                <c:pt idx="2">
                  <c:v>Sold it to scrap metal</c:v>
                </c:pt>
                <c:pt idx="3">
                  <c:v>Took it for recycling</c:v>
                </c:pt>
                <c:pt idx="4">
                  <c:v>Kept it, does not use it</c:v>
                </c:pt>
                <c:pt idx="5">
                  <c:v>Kept it, uses it occasionally</c:v>
                </c:pt>
                <c:pt idx="6">
                  <c:v>Saved money through purchase of a new product by replacing the old appliance</c:v>
                </c:pt>
                <c:pt idx="7">
                  <c:v>We donated</c:v>
                </c:pt>
                <c:pt idx="8">
                  <c:v>Something else</c:v>
                </c:pt>
                <c:pt idx="9">
                  <c:v>Thrown it away</c:v>
                </c:pt>
                <c:pt idx="10">
                  <c:v>Does not know, cannot recall</c:v>
                </c:pt>
              </c:strCache>
            </c:strRef>
          </c:cat>
          <c:val>
            <c:numRef>
              <c:f>Sheet1!$E$2:$E$12</c:f>
              <c:numCache>
                <c:formatCode>General</c:formatCode>
                <c:ptCount val="11"/>
                <c:pt idx="0">
                  <c:v>23</c:v>
                </c:pt>
                <c:pt idx="1">
                  <c:v>19</c:v>
                </c:pt>
                <c:pt idx="2">
                  <c:v>15</c:v>
                </c:pt>
                <c:pt idx="3">
                  <c:v>4</c:v>
                </c:pt>
                <c:pt idx="4">
                  <c:v>22</c:v>
                </c:pt>
                <c:pt idx="5">
                  <c:v>6</c:v>
                </c:pt>
                <c:pt idx="6">
                  <c:v>1</c:v>
                </c:pt>
                <c:pt idx="7">
                  <c:v>0</c:v>
                </c:pt>
                <c:pt idx="8">
                  <c:v>0</c:v>
                </c:pt>
                <c:pt idx="9">
                  <c:v>0</c:v>
                </c:pt>
                <c:pt idx="10">
                  <c:v>10</c:v>
                </c:pt>
              </c:numCache>
            </c:numRef>
          </c:val>
          <c:extLst>
            <c:ext xmlns:c16="http://schemas.microsoft.com/office/drawing/2014/chart" uri="{C3380CC4-5D6E-409C-BE32-E72D297353CC}">
              <c16:uniqueId val="{00000004-4FC7-40A1-9B77-C9B66A5A336F}"/>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They have never replaced their appliance</c:v>
                </c:pt>
                <c:pt idx="1">
                  <c:v>Sold it or gave it to another person</c:v>
                </c:pt>
                <c:pt idx="2">
                  <c:v>Sold it to scrap metal</c:v>
                </c:pt>
                <c:pt idx="3">
                  <c:v>Took it for recycling</c:v>
                </c:pt>
                <c:pt idx="4">
                  <c:v>Kept it, does not use it</c:v>
                </c:pt>
                <c:pt idx="5">
                  <c:v>Kept it, uses it occasionally</c:v>
                </c:pt>
                <c:pt idx="6">
                  <c:v>Saved money through purchase of a new product by replacing the old appliance</c:v>
                </c:pt>
                <c:pt idx="7">
                  <c:v>We donated</c:v>
                </c:pt>
                <c:pt idx="8">
                  <c:v>Something else</c:v>
                </c:pt>
                <c:pt idx="9">
                  <c:v>Thrown it away</c:v>
                </c:pt>
                <c:pt idx="10">
                  <c:v>Does not know, cannot recall</c:v>
                </c:pt>
              </c:strCache>
            </c:strRef>
          </c:cat>
          <c:val>
            <c:numRef>
              <c:f>Sheet1!$F$2:$F$12</c:f>
              <c:numCache>
                <c:formatCode>General</c:formatCode>
                <c:ptCount val="11"/>
                <c:pt idx="0">
                  <c:v>56</c:v>
                </c:pt>
                <c:pt idx="1">
                  <c:v>5</c:v>
                </c:pt>
                <c:pt idx="2">
                  <c:v>16</c:v>
                </c:pt>
                <c:pt idx="3">
                  <c:v>1</c:v>
                </c:pt>
                <c:pt idx="4">
                  <c:v>10</c:v>
                </c:pt>
                <c:pt idx="5">
                  <c:v>6</c:v>
                </c:pt>
                <c:pt idx="6">
                  <c:v>0</c:v>
                </c:pt>
                <c:pt idx="7">
                  <c:v>0</c:v>
                </c:pt>
                <c:pt idx="8">
                  <c:v>0</c:v>
                </c:pt>
                <c:pt idx="9">
                  <c:v>1</c:v>
                </c:pt>
                <c:pt idx="10">
                  <c:v>5</c:v>
                </c:pt>
              </c:numCache>
            </c:numRef>
          </c:val>
          <c:extLst>
            <c:ext xmlns:c16="http://schemas.microsoft.com/office/drawing/2014/chart" uri="{C3380CC4-5D6E-409C-BE32-E72D297353CC}">
              <c16:uniqueId val="{00000005-4FC7-40A1-9B77-C9B66A5A336F}"/>
            </c:ext>
          </c:extLst>
        </c:ser>
        <c:dLbls>
          <c:dLblPos val="outEnd"/>
          <c:showLegendKey val="0"/>
          <c:showVal val="1"/>
          <c:showCatName val="0"/>
          <c:showSerName val="0"/>
          <c:showPercent val="0"/>
          <c:showBubbleSize val="0"/>
        </c:dLbls>
        <c:gapWidth val="219"/>
        <c:overlap val="-27"/>
        <c:axId val="1366572224"/>
        <c:axId val="1366567232"/>
      </c:barChart>
      <c:catAx>
        <c:axId val="1366572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Sitka Banner" panose="02000505000000020004" pitchFamily="2" charset="0"/>
                <a:ea typeface="+mn-ea"/>
                <a:cs typeface="+mn-cs"/>
              </a:defRPr>
            </a:pPr>
            <a:endParaRPr lang="en-US"/>
          </a:p>
        </c:txPr>
        <c:crossAx val="1366567232"/>
        <c:crosses val="autoZero"/>
        <c:auto val="1"/>
        <c:lblAlgn val="ctr"/>
        <c:lblOffset val="100"/>
        <c:noMultiLvlLbl val="0"/>
      </c:catAx>
      <c:valAx>
        <c:axId val="1366567232"/>
        <c:scaling>
          <c:orientation val="minMax"/>
        </c:scaling>
        <c:delete val="1"/>
        <c:axPos val="l"/>
        <c:numFmt formatCode="General" sourceLinked="1"/>
        <c:majorTickMark val="none"/>
        <c:minorTickMark val="none"/>
        <c:tickLblPos val="nextTo"/>
        <c:crossAx val="1366572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latin typeface="Sitka Banner" panose="02000505000000020004" pitchFamily="2" charset="0"/>
        </a:defRPr>
      </a:pPr>
      <a:endParaRPr lang="en-US"/>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Sheet1!$B$2:$B$7</c:f>
              <c:numCache>
                <c:formatCode>General</c:formatCode>
                <c:ptCount val="6"/>
                <c:pt idx="0">
                  <c:v>7</c:v>
                </c:pt>
                <c:pt idx="1">
                  <c:v>40</c:v>
                </c:pt>
                <c:pt idx="2">
                  <c:v>11</c:v>
                </c:pt>
                <c:pt idx="3">
                  <c:v>18</c:v>
                </c:pt>
                <c:pt idx="4">
                  <c:v>13</c:v>
                </c:pt>
                <c:pt idx="5">
                  <c:v>11</c:v>
                </c:pt>
              </c:numCache>
            </c:numRef>
          </c:val>
          <c:extLst>
            <c:ext xmlns:c16="http://schemas.microsoft.com/office/drawing/2014/chart" uri="{C3380CC4-5D6E-409C-BE32-E72D297353CC}">
              <c16:uniqueId val="{00000000-B8B2-4A3B-9A0A-2944D4FDBDDA}"/>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Sheet1!$C$2:$C$7</c:f>
              <c:numCache>
                <c:formatCode>General</c:formatCode>
                <c:ptCount val="6"/>
                <c:pt idx="0">
                  <c:v>23</c:v>
                </c:pt>
                <c:pt idx="1">
                  <c:v>10</c:v>
                </c:pt>
                <c:pt idx="2">
                  <c:v>9</c:v>
                </c:pt>
                <c:pt idx="3">
                  <c:v>16</c:v>
                </c:pt>
                <c:pt idx="4">
                  <c:v>10</c:v>
                </c:pt>
                <c:pt idx="5">
                  <c:v>32</c:v>
                </c:pt>
              </c:numCache>
            </c:numRef>
          </c:val>
          <c:extLst>
            <c:ext xmlns:c16="http://schemas.microsoft.com/office/drawing/2014/chart" uri="{C3380CC4-5D6E-409C-BE32-E72D297353CC}">
              <c16:uniqueId val="{00000001-B8B2-4A3B-9A0A-2944D4FDBDDA}"/>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Sheet1!$D$2:$D$7</c:f>
              <c:numCache>
                <c:formatCode>General</c:formatCode>
                <c:ptCount val="6"/>
                <c:pt idx="0">
                  <c:v>1</c:v>
                </c:pt>
                <c:pt idx="1">
                  <c:v>34</c:v>
                </c:pt>
                <c:pt idx="2">
                  <c:v>20</c:v>
                </c:pt>
                <c:pt idx="3">
                  <c:v>20</c:v>
                </c:pt>
                <c:pt idx="4">
                  <c:v>18</c:v>
                </c:pt>
                <c:pt idx="5">
                  <c:v>7</c:v>
                </c:pt>
              </c:numCache>
            </c:numRef>
          </c:val>
          <c:extLst>
            <c:ext xmlns:c16="http://schemas.microsoft.com/office/drawing/2014/chart" uri="{C3380CC4-5D6E-409C-BE32-E72D297353CC}">
              <c16:uniqueId val="{00000002-B8B2-4A3B-9A0A-2944D4FDBDDA}"/>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Sheet1!$E$2:$E$7</c:f>
              <c:numCache>
                <c:formatCode>General</c:formatCode>
                <c:ptCount val="6"/>
                <c:pt idx="0">
                  <c:v>2</c:v>
                </c:pt>
                <c:pt idx="1">
                  <c:v>6</c:v>
                </c:pt>
                <c:pt idx="2">
                  <c:v>7</c:v>
                </c:pt>
                <c:pt idx="3">
                  <c:v>14</c:v>
                </c:pt>
                <c:pt idx="4">
                  <c:v>22</c:v>
                </c:pt>
                <c:pt idx="5">
                  <c:v>49</c:v>
                </c:pt>
              </c:numCache>
            </c:numRef>
          </c:val>
          <c:extLst>
            <c:ext xmlns:c16="http://schemas.microsoft.com/office/drawing/2014/chart" uri="{C3380CC4-5D6E-409C-BE32-E72D297353CC}">
              <c16:uniqueId val="{00000004-B8B2-4A3B-9A0A-2944D4FDBDDA}"/>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Sheet1!$F$2:$F$7</c:f>
              <c:numCache>
                <c:formatCode>General</c:formatCode>
                <c:ptCount val="6"/>
                <c:pt idx="0">
                  <c:v>2</c:v>
                </c:pt>
                <c:pt idx="1">
                  <c:v>51</c:v>
                </c:pt>
                <c:pt idx="2">
                  <c:v>13</c:v>
                </c:pt>
                <c:pt idx="3">
                  <c:v>20</c:v>
                </c:pt>
                <c:pt idx="4">
                  <c:v>13</c:v>
                </c:pt>
                <c:pt idx="5">
                  <c:v>1</c:v>
                </c:pt>
              </c:numCache>
            </c:numRef>
          </c:val>
          <c:extLst>
            <c:ext xmlns:c16="http://schemas.microsoft.com/office/drawing/2014/chart" uri="{C3380CC4-5D6E-409C-BE32-E72D297353CC}">
              <c16:uniqueId val="{00000005-B8B2-4A3B-9A0A-2944D4FDBDDA}"/>
            </c:ext>
          </c:extLst>
        </c:ser>
        <c:dLbls>
          <c:dLblPos val="outEnd"/>
          <c:showLegendKey val="0"/>
          <c:showVal val="1"/>
          <c:showCatName val="0"/>
          <c:showSerName val="0"/>
          <c:showPercent val="0"/>
          <c:showBubbleSize val="0"/>
        </c:dLbls>
        <c:gapWidth val="219"/>
        <c:overlap val="-27"/>
        <c:axId val="1658772576"/>
        <c:axId val="1658784640"/>
      </c:barChart>
      <c:catAx>
        <c:axId val="165877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658784640"/>
        <c:crosses val="autoZero"/>
        <c:auto val="1"/>
        <c:lblAlgn val="ctr"/>
        <c:lblOffset val="100"/>
        <c:noMultiLvlLbl val="0"/>
      </c:catAx>
      <c:valAx>
        <c:axId val="1658784640"/>
        <c:scaling>
          <c:orientation val="minMax"/>
        </c:scaling>
        <c:delete val="1"/>
        <c:axPos val="l"/>
        <c:numFmt formatCode="General" sourceLinked="1"/>
        <c:majorTickMark val="none"/>
        <c:minorTickMark val="none"/>
        <c:tickLblPos val="nextTo"/>
        <c:crossAx val="1658772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latin typeface="Sitka Banner" panose="02000505000000020004" pitchFamily="2" charset="0"/>
        </a:defRPr>
      </a:pPr>
      <a:endParaRPr lang="en-US"/>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lang="en-US"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Sheet1!$B$2:$B$7</c:f>
              <c:numCache>
                <c:formatCode>General</c:formatCode>
                <c:ptCount val="6"/>
                <c:pt idx="0">
                  <c:v>7</c:v>
                </c:pt>
                <c:pt idx="1">
                  <c:v>47</c:v>
                </c:pt>
                <c:pt idx="2">
                  <c:v>18</c:v>
                </c:pt>
                <c:pt idx="3">
                  <c:v>14</c:v>
                </c:pt>
                <c:pt idx="4">
                  <c:v>9</c:v>
                </c:pt>
                <c:pt idx="5">
                  <c:v>5</c:v>
                </c:pt>
              </c:numCache>
            </c:numRef>
          </c:val>
          <c:extLst>
            <c:ext xmlns:c16="http://schemas.microsoft.com/office/drawing/2014/chart" uri="{C3380CC4-5D6E-409C-BE32-E72D297353CC}">
              <c16:uniqueId val="{00000000-AE3A-4532-84F5-9B2AF77E8F56}"/>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lang="en-US"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Sheet1!$C$2:$C$7</c:f>
              <c:numCache>
                <c:formatCode>General</c:formatCode>
                <c:ptCount val="6"/>
                <c:pt idx="0">
                  <c:v>40</c:v>
                </c:pt>
                <c:pt idx="1">
                  <c:v>15</c:v>
                </c:pt>
                <c:pt idx="2">
                  <c:v>13</c:v>
                </c:pt>
                <c:pt idx="3">
                  <c:v>16</c:v>
                </c:pt>
                <c:pt idx="4">
                  <c:v>6</c:v>
                </c:pt>
                <c:pt idx="5">
                  <c:v>10</c:v>
                </c:pt>
              </c:numCache>
            </c:numRef>
          </c:val>
          <c:extLst>
            <c:ext xmlns:c16="http://schemas.microsoft.com/office/drawing/2014/chart" uri="{C3380CC4-5D6E-409C-BE32-E72D297353CC}">
              <c16:uniqueId val="{00000001-AE3A-4532-84F5-9B2AF77E8F56}"/>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lang="en-US"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Sheet1!$D$2:$D$7</c:f>
              <c:numCache>
                <c:formatCode>General</c:formatCode>
                <c:ptCount val="6"/>
                <c:pt idx="0">
                  <c:v>2</c:v>
                </c:pt>
                <c:pt idx="1">
                  <c:v>65</c:v>
                </c:pt>
                <c:pt idx="2">
                  <c:v>16</c:v>
                </c:pt>
                <c:pt idx="3">
                  <c:v>13</c:v>
                </c:pt>
                <c:pt idx="4">
                  <c:v>3</c:v>
                </c:pt>
                <c:pt idx="5">
                  <c:v>1</c:v>
                </c:pt>
              </c:numCache>
            </c:numRef>
          </c:val>
          <c:extLst>
            <c:ext xmlns:c16="http://schemas.microsoft.com/office/drawing/2014/chart" uri="{C3380CC4-5D6E-409C-BE32-E72D297353CC}">
              <c16:uniqueId val="{00000002-AE3A-4532-84F5-9B2AF77E8F56}"/>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lang="en-US"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Sheet1!$E$2:$E$7</c:f>
              <c:numCache>
                <c:formatCode>General</c:formatCode>
                <c:ptCount val="6"/>
                <c:pt idx="0">
                  <c:v>3</c:v>
                </c:pt>
                <c:pt idx="1">
                  <c:v>45</c:v>
                </c:pt>
                <c:pt idx="2">
                  <c:v>18</c:v>
                </c:pt>
                <c:pt idx="3">
                  <c:v>11</c:v>
                </c:pt>
                <c:pt idx="4">
                  <c:v>7</c:v>
                </c:pt>
                <c:pt idx="5">
                  <c:v>16</c:v>
                </c:pt>
              </c:numCache>
            </c:numRef>
          </c:val>
          <c:extLst>
            <c:ext xmlns:c16="http://schemas.microsoft.com/office/drawing/2014/chart" uri="{C3380CC4-5D6E-409C-BE32-E72D297353CC}">
              <c16:uniqueId val="{00000004-AE3A-4532-84F5-9B2AF77E8F56}"/>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lang="en-US"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not at all</c:v>
                </c:pt>
                <c:pt idx="2">
                  <c:v>little</c:v>
                </c:pt>
                <c:pt idx="3">
                  <c:v>moderately</c:v>
                </c:pt>
                <c:pt idx="4">
                  <c:v>well</c:v>
                </c:pt>
                <c:pt idx="5">
                  <c:v>excellent</c:v>
                </c:pt>
              </c:strCache>
            </c:strRef>
          </c:cat>
          <c:val>
            <c:numRef>
              <c:f>Sheet1!$F$2:$F$7</c:f>
              <c:numCache>
                <c:formatCode>General</c:formatCode>
                <c:ptCount val="6"/>
                <c:pt idx="0">
                  <c:v>4</c:v>
                </c:pt>
                <c:pt idx="1">
                  <c:v>65</c:v>
                </c:pt>
                <c:pt idx="2">
                  <c:v>15</c:v>
                </c:pt>
                <c:pt idx="3">
                  <c:v>12</c:v>
                </c:pt>
                <c:pt idx="4">
                  <c:v>4</c:v>
                </c:pt>
                <c:pt idx="5">
                  <c:v>0</c:v>
                </c:pt>
              </c:numCache>
            </c:numRef>
          </c:val>
          <c:extLst>
            <c:ext xmlns:c16="http://schemas.microsoft.com/office/drawing/2014/chart" uri="{C3380CC4-5D6E-409C-BE32-E72D297353CC}">
              <c16:uniqueId val="{00000005-AE3A-4532-84F5-9B2AF77E8F56}"/>
            </c:ext>
          </c:extLst>
        </c:ser>
        <c:dLbls>
          <c:dLblPos val="outEnd"/>
          <c:showLegendKey val="0"/>
          <c:showVal val="1"/>
          <c:showCatName val="0"/>
          <c:showSerName val="0"/>
          <c:showPercent val="0"/>
          <c:showBubbleSize val="0"/>
        </c:dLbls>
        <c:gapWidth val="219"/>
        <c:overlap val="-27"/>
        <c:axId val="1695788288"/>
        <c:axId val="1695776224"/>
      </c:barChart>
      <c:catAx>
        <c:axId val="1695788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200" b="0" i="0" u="none" strike="noStrike" kern="1200" baseline="0">
                <a:solidFill>
                  <a:schemeClr val="tx1"/>
                </a:solidFill>
                <a:latin typeface="Sitka Banner" panose="02000505000000020004" pitchFamily="2" charset="0"/>
                <a:ea typeface="+mn-ea"/>
                <a:cs typeface="+mn-cs"/>
              </a:defRPr>
            </a:pPr>
            <a:endParaRPr lang="en-US"/>
          </a:p>
        </c:txPr>
        <c:crossAx val="1695776224"/>
        <c:crosses val="autoZero"/>
        <c:auto val="1"/>
        <c:lblAlgn val="ctr"/>
        <c:lblOffset val="100"/>
        <c:noMultiLvlLbl val="0"/>
      </c:catAx>
      <c:valAx>
        <c:axId val="1695776224"/>
        <c:scaling>
          <c:orientation val="minMax"/>
        </c:scaling>
        <c:delete val="1"/>
        <c:axPos val="l"/>
        <c:numFmt formatCode="General" sourceLinked="1"/>
        <c:majorTickMark val="none"/>
        <c:minorTickMark val="none"/>
        <c:tickLblPos val="nextTo"/>
        <c:crossAx val="1695788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1200">
          <a:solidFill>
            <a:schemeClr val="tx1"/>
          </a:solidFill>
          <a:latin typeface="Sitka Banner" panose="02000505000000020004" pitchFamily="2" charset="0"/>
        </a:defRPr>
      </a:pPr>
      <a:endParaRPr lang="en-US"/>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Would not replace their current appliance</c:v>
                </c:pt>
                <c:pt idx="1">
                  <c:v>Modern wood or coal stove</c:v>
                </c:pt>
                <c:pt idx="2">
                  <c:v>Pellet stove</c:v>
                </c:pt>
                <c:pt idx="3">
                  <c:v>Modern wood or coal boiler</c:v>
                </c:pt>
                <c:pt idx="4">
                  <c:v>Pellet boiler</c:v>
                </c:pt>
                <c:pt idx="5">
                  <c:v>District heating via heating plant</c:v>
                </c:pt>
                <c:pt idx="6">
                  <c:v>Gas heating</c:v>
                </c:pt>
                <c:pt idx="7">
                  <c:v>Electricity heating</c:v>
                </c:pt>
                <c:pt idx="8">
                  <c:v>Heat pump (air-water, water-water, ground-water)</c:v>
                </c:pt>
                <c:pt idx="9">
                  <c:v>Inverter air-conditioning</c:v>
                </c:pt>
                <c:pt idx="10">
                  <c:v>Does not know, does not want to tell</c:v>
                </c:pt>
              </c:strCache>
            </c:strRef>
          </c:cat>
          <c:val>
            <c:numRef>
              <c:f>Sheet1!$B$2:$B$12</c:f>
              <c:numCache>
                <c:formatCode>General</c:formatCode>
                <c:ptCount val="11"/>
                <c:pt idx="0">
                  <c:v>51</c:v>
                </c:pt>
                <c:pt idx="1">
                  <c:v>6</c:v>
                </c:pt>
                <c:pt idx="2">
                  <c:v>3</c:v>
                </c:pt>
                <c:pt idx="3">
                  <c:v>5</c:v>
                </c:pt>
                <c:pt idx="4">
                  <c:v>12</c:v>
                </c:pt>
                <c:pt idx="5">
                  <c:v>5</c:v>
                </c:pt>
                <c:pt idx="6">
                  <c:v>20</c:v>
                </c:pt>
                <c:pt idx="7">
                  <c:v>1</c:v>
                </c:pt>
                <c:pt idx="8">
                  <c:v>4</c:v>
                </c:pt>
                <c:pt idx="9">
                  <c:v>2</c:v>
                </c:pt>
              </c:numCache>
            </c:numRef>
          </c:val>
          <c:extLst>
            <c:ext xmlns:c16="http://schemas.microsoft.com/office/drawing/2014/chart" uri="{C3380CC4-5D6E-409C-BE32-E72D297353CC}">
              <c16:uniqueId val="{00000000-B049-4F9A-94D7-A8C68ABA2736}"/>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Would not replace their current appliance</c:v>
                </c:pt>
                <c:pt idx="1">
                  <c:v>Modern wood or coal stove</c:v>
                </c:pt>
                <c:pt idx="2">
                  <c:v>Pellet stove</c:v>
                </c:pt>
                <c:pt idx="3">
                  <c:v>Modern wood or coal boiler</c:v>
                </c:pt>
                <c:pt idx="4">
                  <c:v>Pellet boiler</c:v>
                </c:pt>
                <c:pt idx="5">
                  <c:v>District heating via heating plant</c:v>
                </c:pt>
                <c:pt idx="6">
                  <c:v>Gas heating</c:v>
                </c:pt>
                <c:pt idx="7">
                  <c:v>Electricity heating</c:v>
                </c:pt>
                <c:pt idx="8">
                  <c:v>Heat pump (air-water, water-water, ground-water)</c:v>
                </c:pt>
                <c:pt idx="9">
                  <c:v>Inverter air-conditioning</c:v>
                </c:pt>
                <c:pt idx="10">
                  <c:v>Does not know, does not want to tell</c:v>
                </c:pt>
              </c:strCache>
            </c:strRef>
          </c:cat>
          <c:val>
            <c:numRef>
              <c:f>Sheet1!$C$2:$C$12</c:f>
              <c:numCache>
                <c:formatCode>General</c:formatCode>
                <c:ptCount val="11"/>
                <c:pt idx="0">
                  <c:v>40</c:v>
                </c:pt>
                <c:pt idx="1">
                  <c:v>18</c:v>
                </c:pt>
                <c:pt idx="2">
                  <c:v>16</c:v>
                </c:pt>
                <c:pt idx="3">
                  <c:v>5</c:v>
                </c:pt>
                <c:pt idx="4">
                  <c:v>11</c:v>
                </c:pt>
                <c:pt idx="5">
                  <c:v>18</c:v>
                </c:pt>
                <c:pt idx="6">
                  <c:v>1</c:v>
                </c:pt>
                <c:pt idx="7">
                  <c:v>4</c:v>
                </c:pt>
                <c:pt idx="8">
                  <c:v>3</c:v>
                </c:pt>
                <c:pt idx="9">
                  <c:v>9</c:v>
                </c:pt>
                <c:pt idx="10">
                  <c:v>6</c:v>
                </c:pt>
              </c:numCache>
            </c:numRef>
          </c:val>
          <c:extLst>
            <c:ext xmlns:c16="http://schemas.microsoft.com/office/drawing/2014/chart" uri="{C3380CC4-5D6E-409C-BE32-E72D297353CC}">
              <c16:uniqueId val="{00000001-B049-4F9A-94D7-A8C68ABA2736}"/>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Would not replace their current appliance</c:v>
                </c:pt>
                <c:pt idx="1">
                  <c:v>Modern wood or coal stove</c:v>
                </c:pt>
                <c:pt idx="2">
                  <c:v>Pellet stove</c:v>
                </c:pt>
                <c:pt idx="3">
                  <c:v>Modern wood or coal boiler</c:v>
                </c:pt>
                <c:pt idx="4">
                  <c:v>Pellet boiler</c:v>
                </c:pt>
                <c:pt idx="5">
                  <c:v>District heating via heating plant</c:v>
                </c:pt>
                <c:pt idx="6">
                  <c:v>Gas heating</c:v>
                </c:pt>
                <c:pt idx="7">
                  <c:v>Electricity heating</c:v>
                </c:pt>
                <c:pt idx="8">
                  <c:v>Heat pump (air-water, water-water, ground-water)</c:v>
                </c:pt>
                <c:pt idx="9">
                  <c:v>Inverter air-conditioning</c:v>
                </c:pt>
                <c:pt idx="10">
                  <c:v>Does not know, does not want to tell</c:v>
                </c:pt>
              </c:strCache>
            </c:strRef>
          </c:cat>
          <c:val>
            <c:numRef>
              <c:f>Sheet1!$D$2:$D$12</c:f>
              <c:numCache>
                <c:formatCode>General</c:formatCode>
                <c:ptCount val="11"/>
                <c:pt idx="0">
                  <c:v>42</c:v>
                </c:pt>
                <c:pt idx="1">
                  <c:v>10</c:v>
                </c:pt>
                <c:pt idx="2">
                  <c:v>3</c:v>
                </c:pt>
                <c:pt idx="3">
                  <c:v>7</c:v>
                </c:pt>
                <c:pt idx="4">
                  <c:v>10</c:v>
                </c:pt>
                <c:pt idx="5">
                  <c:v>11</c:v>
                </c:pt>
                <c:pt idx="6">
                  <c:v>5</c:v>
                </c:pt>
                <c:pt idx="7">
                  <c:v>3</c:v>
                </c:pt>
                <c:pt idx="8">
                  <c:v>3</c:v>
                </c:pt>
                <c:pt idx="9">
                  <c:v>19</c:v>
                </c:pt>
              </c:numCache>
            </c:numRef>
          </c:val>
          <c:extLst>
            <c:ext xmlns:c16="http://schemas.microsoft.com/office/drawing/2014/chart" uri="{C3380CC4-5D6E-409C-BE32-E72D297353CC}">
              <c16:uniqueId val="{00000002-B049-4F9A-94D7-A8C68ABA2736}"/>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Would not replace their current appliance</c:v>
                </c:pt>
                <c:pt idx="1">
                  <c:v>Modern wood or coal stove</c:v>
                </c:pt>
                <c:pt idx="2">
                  <c:v>Pellet stove</c:v>
                </c:pt>
                <c:pt idx="3">
                  <c:v>Modern wood or coal boiler</c:v>
                </c:pt>
                <c:pt idx="4">
                  <c:v>Pellet boiler</c:v>
                </c:pt>
                <c:pt idx="5">
                  <c:v>District heating via heating plant</c:v>
                </c:pt>
                <c:pt idx="6">
                  <c:v>Gas heating</c:v>
                </c:pt>
                <c:pt idx="7">
                  <c:v>Electricity heating</c:v>
                </c:pt>
                <c:pt idx="8">
                  <c:v>Heat pump (air-water, water-water, ground-water)</c:v>
                </c:pt>
                <c:pt idx="9">
                  <c:v>Inverter air-conditioning</c:v>
                </c:pt>
                <c:pt idx="10">
                  <c:v>Does not know, does not want to tell</c:v>
                </c:pt>
              </c:strCache>
            </c:strRef>
          </c:cat>
          <c:val>
            <c:numRef>
              <c:f>Sheet1!$E$2:$E$12</c:f>
              <c:numCache>
                <c:formatCode>General</c:formatCode>
                <c:ptCount val="11"/>
                <c:pt idx="0">
                  <c:v>85</c:v>
                </c:pt>
                <c:pt idx="1">
                  <c:v>7</c:v>
                </c:pt>
                <c:pt idx="2">
                  <c:v>8</c:v>
                </c:pt>
                <c:pt idx="3">
                  <c:v>4</c:v>
                </c:pt>
                <c:pt idx="4">
                  <c:v>10</c:v>
                </c:pt>
                <c:pt idx="5">
                  <c:v>18</c:v>
                </c:pt>
                <c:pt idx="6">
                  <c:v>13</c:v>
                </c:pt>
                <c:pt idx="7">
                  <c:v>6</c:v>
                </c:pt>
                <c:pt idx="8">
                  <c:v>11</c:v>
                </c:pt>
                <c:pt idx="9">
                  <c:v>23</c:v>
                </c:pt>
              </c:numCache>
            </c:numRef>
          </c:val>
          <c:extLst>
            <c:ext xmlns:c16="http://schemas.microsoft.com/office/drawing/2014/chart" uri="{C3380CC4-5D6E-409C-BE32-E72D297353CC}">
              <c16:uniqueId val="{00000004-B049-4F9A-94D7-A8C68ABA2736}"/>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Would not replace their current appliance</c:v>
                </c:pt>
                <c:pt idx="1">
                  <c:v>Modern wood or coal stove</c:v>
                </c:pt>
                <c:pt idx="2">
                  <c:v>Pellet stove</c:v>
                </c:pt>
                <c:pt idx="3">
                  <c:v>Modern wood or coal boiler</c:v>
                </c:pt>
                <c:pt idx="4">
                  <c:v>Pellet boiler</c:v>
                </c:pt>
                <c:pt idx="5">
                  <c:v>District heating via heating plant</c:v>
                </c:pt>
                <c:pt idx="6">
                  <c:v>Gas heating</c:v>
                </c:pt>
                <c:pt idx="7">
                  <c:v>Electricity heating</c:v>
                </c:pt>
                <c:pt idx="8">
                  <c:v>Heat pump (air-water, water-water, ground-water)</c:v>
                </c:pt>
                <c:pt idx="9">
                  <c:v>Inverter air-conditioning</c:v>
                </c:pt>
                <c:pt idx="10">
                  <c:v>Does not know, does not want to tell</c:v>
                </c:pt>
              </c:strCache>
            </c:strRef>
          </c:cat>
          <c:val>
            <c:numRef>
              <c:f>Sheet1!$F$2:$F$12</c:f>
              <c:numCache>
                <c:formatCode>General</c:formatCode>
                <c:ptCount val="11"/>
                <c:pt idx="0">
                  <c:v>37</c:v>
                </c:pt>
                <c:pt idx="1">
                  <c:v>4</c:v>
                </c:pt>
                <c:pt idx="2">
                  <c:v>3</c:v>
                </c:pt>
                <c:pt idx="3">
                  <c:v>2</c:v>
                </c:pt>
                <c:pt idx="4">
                  <c:v>7</c:v>
                </c:pt>
                <c:pt idx="5">
                  <c:v>31</c:v>
                </c:pt>
                <c:pt idx="6">
                  <c:v>4</c:v>
                </c:pt>
                <c:pt idx="7">
                  <c:v>23</c:v>
                </c:pt>
                <c:pt idx="8">
                  <c:v>2</c:v>
                </c:pt>
                <c:pt idx="9">
                  <c:v>3</c:v>
                </c:pt>
              </c:numCache>
            </c:numRef>
          </c:val>
          <c:extLst>
            <c:ext xmlns:c16="http://schemas.microsoft.com/office/drawing/2014/chart" uri="{C3380CC4-5D6E-409C-BE32-E72D297353CC}">
              <c16:uniqueId val="{00000005-B049-4F9A-94D7-A8C68ABA2736}"/>
            </c:ext>
          </c:extLst>
        </c:ser>
        <c:dLbls>
          <c:dLblPos val="outEnd"/>
          <c:showLegendKey val="0"/>
          <c:showVal val="1"/>
          <c:showCatName val="0"/>
          <c:showSerName val="0"/>
          <c:showPercent val="0"/>
          <c:showBubbleSize val="0"/>
        </c:dLbls>
        <c:gapWidth val="219"/>
        <c:overlap val="-27"/>
        <c:axId val="123315280"/>
        <c:axId val="123311536"/>
      </c:barChart>
      <c:catAx>
        <c:axId val="123315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Sitka Banner" panose="02000505000000020004" pitchFamily="2" charset="0"/>
                <a:ea typeface="+mn-ea"/>
                <a:cs typeface="+mn-cs"/>
              </a:defRPr>
            </a:pPr>
            <a:endParaRPr lang="en-US"/>
          </a:p>
        </c:txPr>
        <c:crossAx val="123311536"/>
        <c:crosses val="autoZero"/>
        <c:auto val="1"/>
        <c:lblAlgn val="ctr"/>
        <c:lblOffset val="100"/>
        <c:noMultiLvlLbl val="0"/>
      </c:catAx>
      <c:valAx>
        <c:axId val="123311536"/>
        <c:scaling>
          <c:orientation val="minMax"/>
        </c:scaling>
        <c:delete val="1"/>
        <c:axPos val="l"/>
        <c:numFmt formatCode="General" sourceLinked="1"/>
        <c:majorTickMark val="none"/>
        <c:minorTickMark val="none"/>
        <c:tickLblPos val="nextTo"/>
        <c:crossAx val="123315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862385321101E-2"/>
          <c:y val="3.125E-2"/>
          <c:w val="0.96636085626911317"/>
          <c:h val="0.71341904527559052"/>
        </c:manualLayout>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Does not know, cannot assess</c:v>
                </c:pt>
                <c:pt idx="1">
                  <c:v>Would not replace their current appliance</c:v>
                </c:pt>
                <c:pt idx="2">
                  <c:v>Modern wood or coal stove</c:v>
                </c:pt>
                <c:pt idx="3">
                  <c:v>Pellet stove</c:v>
                </c:pt>
                <c:pt idx="4">
                  <c:v>Modern wood or coal boiler</c:v>
                </c:pt>
                <c:pt idx="5">
                  <c:v>Pellet boiler</c:v>
                </c:pt>
                <c:pt idx="6">
                  <c:v>District heating via heating plant</c:v>
                </c:pt>
                <c:pt idx="7">
                  <c:v>Gas heating</c:v>
                </c:pt>
                <c:pt idx="8">
                  <c:v>Electricity heating</c:v>
                </c:pt>
                <c:pt idx="9">
                  <c:v>Heat pump</c:v>
                </c:pt>
                <c:pt idx="10">
                  <c:v>Inverter air-conditioning</c:v>
                </c:pt>
              </c:strCache>
            </c:strRef>
          </c:cat>
          <c:val>
            <c:numRef>
              <c:f>Sheet1!$B$2:$B$12</c:f>
              <c:numCache>
                <c:formatCode>General</c:formatCode>
                <c:ptCount val="11"/>
                <c:pt idx="1">
                  <c:v>38</c:v>
                </c:pt>
                <c:pt idx="2">
                  <c:v>8</c:v>
                </c:pt>
                <c:pt idx="3">
                  <c:v>2</c:v>
                </c:pt>
                <c:pt idx="4">
                  <c:v>3</c:v>
                </c:pt>
                <c:pt idx="5">
                  <c:v>10</c:v>
                </c:pt>
                <c:pt idx="6">
                  <c:v>8</c:v>
                </c:pt>
                <c:pt idx="7">
                  <c:v>22</c:v>
                </c:pt>
                <c:pt idx="8">
                  <c:v>2</c:v>
                </c:pt>
                <c:pt idx="9">
                  <c:v>5</c:v>
                </c:pt>
                <c:pt idx="10">
                  <c:v>2</c:v>
                </c:pt>
              </c:numCache>
            </c:numRef>
          </c:val>
          <c:extLst>
            <c:ext xmlns:c16="http://schemas.microsoft.com/office/drawing/2014/chart" uri="{C3380CC4-5D6E-409C-BE32-E72D297353CC}">
              <c16:uniqueId val="{00000000-6F67-4C73-A919-AF3A72545B09}"/>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Does not know, cannot assess</c:v>
                </c:pt>
                <c:pt idx="1">
                  <c:v>Would not replace their current appliance</c:v>
                </c:pt>
                <c:pt idx="2">
                  <c:v>Modern wood or coal stove</c:v>
                </c:pt>
                <c:pt idx="3">
                  <c:v>Pellet stove</c:v>
                </c:pt>
                <c:pt idx="4">
                  <c:v>Modern wood or coal boiler</c:v>
                </c:pt>
                <c:pt idx="5">
                  <c:v>Pellet boiler</c:v>
                </c:pt>
                <c:pt idx="6">
                  <c:v>District heating via heating plant</c:v>
                </c:pt>
                <c:pt idx="7">
                  <c:v>Gas heating</c:v>
                </c:pt>
                <c:pt idx="8">
                  <c:v>Electricity heating</c:v>
                </c:pt>
                <c:pt idx="9">
                  <c:v>Heat pump</c:v>
                </c:pt>
                <c:pt idx="10">
                  <c:v>Inverter air-conditioning</c:v>
                </c:pt>
              </c:strCache>
            </c:strRef>
          </c:cat>
          <c:val>
            <c:numRef>
              <c:f>Sheet1!$C$2:$C$12</c:f>
              <c:numCache>
                <c:formatCode>General</c:formatCode>
                <c:ptCount val="11"/>
                <c:pt idx="0">
                  <c:v>7</c:v>
                </c:pt>
                <c:pt idx="1">
                  <c:v>36</c:v>
                </c:pt>
                <c:pt idx="2">
                  <c:v>13</c:v>
                </c:pt>
                <c:pt idx="3">
                  <c:v>10</c:v>
                </c:pt>
                <c:pt idx="4">
                  <c:v>2</c:v>
                </c:pt>
                <c:pt idx="5">
                  <c:v>8</c:v>
                </c:pt>
                <c:pt idx="6">
                  <c:v>12</c:v>
                </c:pt>
                <c:pt idx="8">
                  <c:v>3</c:v>
                </c:pt>
                <c:pt idx="9">
                  <c:v>1</c:v>
                </c:pt>
                <c:pt idx="10">
                  <c:v>8</c:v>
                </c:pt>
              </c:numCache>
            </c:numRef>
          </c:val>
          <c:extLst>
            <c:ext xmlns:c16="http://schemas.microsoft.com/office/drawing/2014/chart" uri="{C3380CC4-5D6E-409C-BE32-E72D297353CC}">
              <c16:uniqueId val="{00000001-6F67-4C73-A919-AF3A72545B09}"/>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Does not know, cannot assess</c:v>
                </c:pt>
                <c:pt idx="1">
                  <c:v>Would not replace their current appliance</c:v>
                </c:pt>
                <c:pt idx="2">
                  <c:v>Modern wood or coal stove</c:v>
                </c:pt>
                <c:pt idx="3">
                  <c:v>Pellet stove</c:v>
                </c:pt>
                <c:pt idx="4">
                  <c:v>Modern wood or coal boiler</c:v>
                </c:pt>
                <c:pt idx="5">
                  <c:v>Pellet boiler</c:v>
                </c:pt>
                <c:pt idx="6">
                  <c:v>District heating via heating plant</c:v>
                </c:pt>
                <c:pt idx="7">
                  <c:v>Gas heating</c:v>
                </c:pt>
                <c:pt idx="8">
                  <c:v>Electricity heating</c:v>
                </c:pt>
                <c:pt idx="9">
                  <c:v>Heat pump</c:v>
                </c:pt>
                <c:pt idx="10">
                  <c:v>Inverter air-conditioning</c:v>
                </c:pt>
              </c:strCache>
            </c:strRef>
          </c:cat>
          <c:val>
            <c:numRef>
              <c:f>Sheet1!$D$2:$D$12</c:f>
              <c:numCache>
                <c:formatCode>General</c:formatCode>
                <c:ptCount val="11"/>
                <c:pt idx="0">
                  <c:v>3</c:v>
                </c:pt>
                <c:pt idx="1">
                  <c:v>30</c:v>
                </c:pt>
                <c:pt idx="2">
                  <c:v>11</c:v>
                </c:pt>
                <c:pt idx="3">
                  <c:v>2</c:v>
                </c:pt>
                <c:pt idx="4">
                  <c:v>5</c:v>
                </c:pt>
                <c:pt idx="5">
                  <c:v>7</c:v>
                </c:pt>
                <c:pt idx="6">
                  <c:v>11</c:v>
                </c:pt>
                <c:pt idx="7">
                  <c:v>4</c:v>
                </c:pt>
                <c:pt idx="8">
                  <c:v>3</c:v>
                </c:pt>
                <c:pt idx="9">
                  <c:v>2</c:v>
                </c:pt>
                <c:pt idx="10">
                  <c:v>22</c:v>
                </c:pt>
              </c:numCache>
            </c:numRef>
          </c:val>
          <c:extLst>
            <c:ext xmlns:c16="http://schemas.microsoft.com/office/drawing/2014/chart" uri="{C3380CC4-5D6E-409C-BE32-E72D297353CC}">
              <c16:uniqueId val="{00000002-6F67-4C73-A919-AF3A72545B09}"/>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Does not know, cannot assess</c:v>
                </c:pt>
                <c:pt idx="1">
                  <c:v>Would not replace their current appliance</c:v>
                </c:pt>
                <c:pt idx="2">
                  <c:v>Modern wood or coal stove</c:v>
                </c:pt>
                <c:pt idx="3">
                  <c:v>Pellet stove</c:v>
                </c:pt>
                <c:pt idx="4">
                  <c:v>Modern wood or coal boiler</c:v>
                </c:pt>
                <c:pt idx="5">
                  <c:v>Pellet boiler</c:v>
                </c:pt>
                <c:pt idx="6">
                  <c:v>District heating via heating plant</c:v>
                </c:pt>
                <c:pt idx="7">
                  <c:v>Gas heating</c:v>
                </c:pt>
                <c:pt idx="8">
                  <c:v>Electricity heating</c:v>
                </c:pt>
                <c:pt idx="9">
                  <c:v>Heat pump</c:v>
                </c:pt>
                <c:pt idx="10">
                  <c:v>Inverter air-conditioning</c:v>
                </c:pt>
              </c:strCache>
            </c:strRef>
          </c:cat>
          <c:val>
            <c:numRef>
              <c:f>Sheet1!$E$2:$E$12</c:f>
              <c:numCache>
                <c:formatCode>General</c:formatCode>
                <c:ptCount val="11"/>
                <c:pt idx="0">
                  <c:v>5</c:v>
                </c:pt>
                <c:pt idx="1">
                  <c:v>22</c:v>
                </c:pt>
                <c:pt idx="2">
                  <c:v>4</c:v>
                </c:pt>
                <c:pt idx="3">
                  <c:v>6</c:v>
                </c:pt>
                <c:pt idx="4">
                  <c:v>2</c:v>
                </c:pt>
                <c:pt idx="5">
                  <c:v>7</c:v>
                </c:pt>
                <c:pt idx="6">
                  <c:v>19</c:v>
                </c:pt>
                <c:pt idx="7">
                  <c:v>6</c:v>
                </c:pt>
                <c:pt idx="8">
                  <c:v>3</c:v>
                </c:pt>
                <c:pt idx="9">
                  <c:v>9</c:v>
                </c:pt>
                <c:pt idx="10">
                  <c:v>17</c:v>
                </c:pt>
              </c:numCache>
            </c:numRef>
          </c:val>
          <c:extLst>
            <c:ext xmlns:c16="http://schemas.microsoft.com/office/drawing/2014/chart" uri="{C3380CC4-5D6E-409C-BE32-E72D297353CC}">
              <c16:uniqueId val="{00000004-6F67-4C73-A919-AF3A72545B09}"/>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Does not know, cannot assess</c:v>
                </c:pt>
                <c:pt idx="1">
                  <c:v>Would not replace their current appliance</c:v>
                </c:pt>
                <c:pt idx="2">
                  <c:v>Modern wood or coal stove</c:v>
                </c:pt>
                <c:pt idx="3">
                  <c:v>Pellet stove</c:v>
                </c:pt>
                <c:pt idx="4">
                  <c:v>Modern wood or coal boiler</c:v>
                </c:pt>
                <c:pt idx="5">
                  <c:v>Pellet boiler</c:v>
                </c:pt>
                <c:pt idx="6">
                  <c:v>District heating via heating plant</c:v>
                </c:pt>
                <c:pt idx="7">
                  <c:v>Gas heating</c:v>
                </c:pt>
                <c:pt idx="8">
                  <c:v>Electricity heating</c:v>
                </c:pt>
                <c:pt idx="9">
                  <c:v>Heat pump</c:v>
                </c:pt>
                <c:pt idx="10">
                  <c:v>Inverter air-conditioning</c:v>
                </c:pt>
              </c:strCache>
            </c:strRef>
          </c:cat>
          <c:val>
            <c:numRef>
              <c:f>Sheet1!$F$2:$F$12</c:f>
              <c:numCache>
                <c:formatCode>General</c:formatCode>
                <c:ptCount val="11"/>
                <c:pt idx="0">
                  <c:v>7</c:v>
                </c:pt>
                <c:pt idx="1">
                  <c:v>29</c:v>
                </c:pt>
                <c:pt idx="2">
                  <c:v>4</c:v>
                </c:pt>
                <c:pt idx="3">
                  <c:v>2</c:v>
                </c:pt>
                <c:pt idx="4">
                  <c:v>1</c:v>
                </c:pt>
                <c:pt idx="5">
                  <c:v>3</c:v>
                </c:pt>
                <c:pt idx="6">
                  <c:v>30</c:v>
                </c:pt>
                <c:pt idx="7">
                  <c:v>1</c:v>
                </c:pt>
                <c:pt idx="8">
                  <c:v>20</c:v>
                </c:pt>
                <c:pt idx="9">
                  <c:v>1</c:v>
                </c:pt>
                <c:pt idx="10">
                  <c:v>2</c:v>
                </c:pt>
              </c:numCache>
            </c:numRef>
          </c:val>
          <c:extLst>
            <c:ext xmlns:c16="http://schemas.microsoft.com/office/drawing/2014/chart" uri="{C3380CC4-5D6E-409C-BE32-E72D297353CC}">
              <c16:uniqueId val="{00000005-6F67-4C73-A919-AF3A72545B09}"/>
            </c:ext>
          </c:extLst>
        </c:ser>
        <c:dLbls>
          <c:dLblPos val="outEnd"/>
          <c:showLegendKey val="0"/>
          <c:showVal val="1"/>
          <c:showCatName val="0"/>
          <c:showSerName val="0"/>
          <c:showPercent val="0"/>
          <c:showBubbleSize val="0"/>
        </c:dLbls>
        <c:gapWidth val="219"/>
        <c:overlap val="-27"/>
        <c:axId val="1657017872"/>
        <c:axId val="1657008304"/>
      </c:barChart>
      <c:catAx>
        <c:axId val="1657017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Sitka Banner" panose="02000505000000020004" pitchFamily="2" charset="0"/>
                <a:ea typeface="+mn-ea"/>
                <a:cs typeface="+mn-cs"/>
              </a:defRPr>
            </a:pPr>
            <a:endParaRPr lang="en-US"/>
          </a:p>
        </c:txPr>
        <c:crossAx val="1657008304"/>
        <c:crosses val="autoZero"/>
        <c:auto val="1"/>
        <c:lblAlgn val="ctr"/>
        <c:lblOffset val="100"/>
        <c:noMultiLvlLbl val="0"/>
      </c:catAx>
      <c:valAx>
        <c:axId val="1657008304"/>
        <c:scaling>
          <c:orientation val="minMax"/>
        </c:scaling>
        <c:delete val="1"/>
        <c:axPos val="l"/>
        <c:numFmt formatCode="General" sourceLinked="1"/>
        <c:majorTickMark val="none"/>
        <c:minorTickMark val="none"/>
        <c:tickLblPos val="nextTo"/>
        <c:crossAx val="1657017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latin typeface="Sitka Banner" panose="02000505000000020004" pitchFamily="2"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22225" cap="rnd" cmpd="sng" algn="ctr">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Sitka Banner" panose="02000505000000020004" pitchFamily="2" charset="0"/>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Sheet1!$A$2:$A$6</c:f>
              <c:strCache>
                <c:ptCount val="5"/>
                <c:pt idx="0">
                  <c:v>Serbia</c:v>
                </c:pt>
                <c:pt idx="1">
                  <c:v>Montenegro</c:v>
                </c:pt>
                <c:pt idx="2">
                  <c:v>Albania</c:v>
                </c:pt>
                <c:pt idx="3">
                  <c:v>North Macedonia</c:v>
                </c:pt>
                <c:pt idx="4">
                  <c:v>Kosovo*</c:v>
                </c:pt>
              </c:strCache>
            </c:strRef>
          </c:cat>
          <c:val>
            <c:numRef>
              <c:f>Sheet1!$B$2:$B$6</c:f>
              <c:numCache>
                <c:formatCode>General</c:formatCode>
                <c:ptCount val="5"/>
                <c:pt idx="0">
                  <c:v>92.87</c:v>
                </c:pt>
                <c:pt idx="1">
                  <c:v>89.16</c:v>
                </c:pt>
                <c:pt idx="2">
                  <c:v>96.83</c:v>
                </c:pt>
                <c:pt idx="3">
                  <c:v>84.45</c:v>
                </c:pt>
                <c:pt idx="4">
                  <c:v>129.84</c:v>
                </c:pt>
              </c:numCache>
            </c:numRef>
          </c:val>
          <c:smooth val="0"/>
          <c:extLst>
            <c:ext xmlns:c16="http://schemas.microsoft.com/office/drawing/2014/chart" uri="{C3380CC4-5D6E-409C-BE32-E72D297353CC}">
              <c16:uniqueId val="{00000000-B01B-4A67-A2E4-B35561444674}"/>
            </c:ext>
          </c:extLst>
        </c:ser>
        <c:dLbls>
          <c:dLblPos val="b"/>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283643151"/>
        <c:axId val="1283651055"/>
      </c:lineChart>
      <c:catAx>
        <c:axId val="1283643151"/>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tx1"/>
                </a:solidFill>
                <a:latin typeface="Sitka Banner" panose="02000505000000020004" pitchFamily="2" charset="0"/>
                <a:ea typeface="+mn-ea"/>
                <a:cs typeface="+mn-cs"/>
              </a:defRPr>
            </a:pPr>
            <a:endParaRPr lang="en-US"/>
          </a:p>
        </c:txPr>
        <c:crossAx val="1283651055"/>
        <c:crosses val="autoZero"/>
        <c:auto val="1"/>
        <c:lblAlgn val="ctr"/>
        <c:lblOffset val="100"/>
        <c:noMultiLvlLbl val="0"/>
      </c:catAx>
      <c:valAx>
        <c:axId val="1283651055"/>
        <c:scaling>
          <c:orientation val="minMax"/>
        </c:scaling>
        <c:delete val="1"/>
        <c:axPos val="l"/>
        <c:numFmt formatCode="General" sourceLinked="1"/>
        <c:majorTickMark val="none"/>
        <c:minorTickMark val="none"/>
        <c:tickLblPos val="nextTo"/>
        <c:crossAx val="1283643151"/>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a:solidFill>
            <a:schemeClr val="tx1"/>
          </a:solidFill>
          <a:latin typeface="Sitka Banner" panose="02000505000000020004" pitchFamily="2"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Does not know, cannot assess</c:v>
                </c:pt>
                <c:pt idx="1">
                  <c:v>Yes</c:v>
                </c:pt>
                <c:pt idx="2">
                  <c:v>No</c:v>
                </c:pt>
              </c:strCache>
            </c:strRef>
          </c:cat>
          <c:val>
            <c:numRef>
              <c:f>Sheet1!$B$2:$B$4</c:f>
              <c:numCache>
                <c:formatCode>General</c:formatCode>
                <c:ptCount val="3"/>
                <c:pt idx="0">
                  <c:v>0</c:v>
                </c:pt>
                <c:pt idx="1">
                  <c:v>73</c:v>
                </c:pt>
                <c:pt idx="2">
                  <c:v>27</c:v>
                </c:pt>
              </c:numCache>
            </c:numRef>
          </c:val>
          <c:extLst>
            <c:ext xmlns:c16="http://schemas.microsoft.com/office/drawing/2014/chart" uri="{C3380CC4-5D6E-409C-BE32-E72D297353CC}">
              <c16:uniqueId val="{00000000-5C0D-4E76-B216-B98B149859C9}"/>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Does not know, cannot assess</c:v>
                </c:pt>
                <c:pt idx="1">
                  <c:v>Yes</c:v>
                </c:pt>
                <c:pt idx="2">
                  <c:v>No</c:v>
                </c:pt>
              </c:strCache>
            </c:strRef>
          </c:cat>
          <c:val>
            <c:numRef>
              <c:f>Sheet1!$C$2:$C$4</c:f>
              <c:numCache>
                <c:formatCode>General</c:formatCode>
                <c:ptCount val="3"/>
                <c:pt idx="0">
                  <c:v>1</c:v>
                </c:pt>
                <c:pt idx="1">
                  <c:v>78</c:v>
                </c:pt>
                <c:pt idx="2">
                  <c:v>21</c:v>
                </c:pt>
              </c:numCache>
            </c:numRef>
          </c:val>
          <c:extLst>
            <c:ext xmlns:c16="http://schemas.microsoft.com/office/drawing/2014/chart" uri="{C3380CC4-5D6E-409C-BE32-E72D297353CC}">
              <c16:uniqueId val="{00000001-5C0D-4E76-B216-B98B149859C9}"/>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Does not know, cannot assess</c:v>
                </c:pt>
                <c:pt idx="1">
                  <c:v>Yes</c:v>
                </c:pt>
                <c:pt idx="2">
                  <c:v>No</c:v>
                </c:pt>
              </c:strCache>
            </c:strRef>
          </c:cat>
          <c:val>
            <c:numRef>
              <c:f>Sheet1!$D$2:$D$4</c:f>
              <c:numCache>
                <c:formatCode>General</c:formatCode>
                <c:ptCount val="3"/>
                <c:pt idx="0">
                  <c:v>0</c:v>
                </c:pt>
                <c:pt idx="1">
                  <c:v>89</c:v>
                </c:pt>
                <c:pt idx="2">
                  <c:v>11</c:v>
                </c:pt>
              </c:numCache>
            </c:numRef>
          </c:val>
          <c:extLst>
            <c:ext xmlns:c16="http://schemas.microsoft.com/office/drawing/2014/chart" uri="{C3380CC4-5D6E-409C-BE32-E72D297353CC}">
              <c16:uniqueId val="{00000002-5C0D-4E76-B216-B98B149859C9}"/>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Does not know, cannot assess</c:v>
                </c:pt>
                <c:pt idx="1">
                  <c:v>Yes</c:v>
                </c:pt>
                <c:pt idx="2">
                  <c:v>No</c:v>
                </c:pt>
              </c:strCache>
            </c:strRef>
          </c:cat>
          <c:val>
            <c:numRef>
              <c:f>Sheet1!$E$2:$E$4</c:f>
              <c:numCache>
                <c:formatCode>General</c:formatCode>
                <c:ptCount val="3"/>
                <c:pt idx="0">
                  <c:v>0</c:v>
                </c:pt>
                <c:pt idx="1">
                  <c:v>82</c:v>
                </c:pt>
                <c:pt idx="2">
                  <c:v>18</c:v>
                </c:pt>
              </c:numCache>
            </c:numRef>
          </c:val>
          <c:extLst>
            <c:ext xmlns:c16="http://schemas.microsoft.com/office/drawing/2014/chart" uri="{C3380CC4-5D6E-409C-BE32-E72D297353CC}">
              <c16:uniqueId val="{00000004-5C0D-4E76-B216-B98B149859C9}"/>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Does not know, cannot assess</c:v>
                </c:pt>
                <c:pt idx="1">
                  <c:v>Yes</c:v>
                </c:pt>
                <c:pt idx="2">
                  <c:v>No</c:v>
                </c:pt>
              </c:strCache>
            </c:strRef>
          </c:cat>
          <c:val>
            <c:numRef>
              <c:f>Sheet1!$F$2:$F$4</c:f>
              <c:numCache>
                <c:formatCode>General</c:formatCode>
                <c:ptCount val="3"/>
                <c:pt idx="0">
                  <c:v>0</c:v>
                </c:pt>
                <c:pt idx="1">
                  <c:v>70</c:v>
                </c:pt>
                <c:pt idx="2">
                  <c:v>30</c:v>
                </c:pt>
              </c:numCache>
            </c:numRef>
          </c:val>
          <c:extLst>
            <c:ext xmlns:c16="http://schemas.microsoft.com/office/drawing/2014/chart" uri="{C3380CC4-5D6E-409C-BE32-E72D297353CC}">
              <c16:uniqueId val="{00000005-5C0D-4E76-B216-B98B149859C9}"/>
            </c:ext>
          </c:extLst>
        </c:ser>
        <c:dLbls>
          <c:dLblPos val="outEnd"/>
          <c:showLegendKey val="0"/>
          <c:showVal val="1"/>
          <c:showCatName val="0"/>
          <c:showSerName val="0"/>
          <c:showPercent val="0"/>
          <c:showBubbleSize val="0"/>
        </c:dLbls>
        <c:gapWidth val="219"/>
        <c:overlap val="-27"/>
        <c:axId val="1182603023"/>
        <c:axId val="1182604271"/>
      </c:barChart>
      <c:catAx>
        <c:axId val="1182603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182604271"/>
        <c:crosses val="autoZero"/>
        <c:auto val="1"/>
        <c:lblAlgn val="ctr"/>
        <c:lblOffset val="100"/>
        <c:noMultiLvlLbl val="0"/>
      </c:catAx>
      <c:valAx>
        <c:axId val="1182604271"/>
        <c:scaling>
          <c:orientation val="minMax"/>
        </c:scaling>
        <c:delete val="1"/>
        <c:axPos val="l"/>
        <c:numFmt formatCode="General" sourceLinked="1"/>
        <c:majorTickMark val="none"/>
        <c:minorTickMark val="none"/>
        <c:tickLblPos val="nextTo"/>
        <c:crossAx val="1182603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Sitka Banner" panose="02000505000000020004" pitchFamily="2"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Older wooden joinery</c:v>
                </c:pt>
                <c:pt idx="2">
                  <c:v>Newer wooden joinery</c:v>
                </c:pt>
                <c:pt idx="3">
                  <c:v>Aluminium (ALU) joinery</c:v>
                </c:pt>
                <c:pt idx="4">
                  <c:v>PVC joinery</c:v>
                </c:pt>
                <c:pt idx="5">
                  <c:v>Multiple types</c:v>
                </c:pt>
                <c:pt idx="6">
                  <c:v>Does not have joinery</c:v>
                </c:pt>
              </c:strCache>
            </c:strRef>
          </c:cat>
          <c:val>
            <c:numRef>
              <c:f>Sheet1!$B$2:$B$8</c:f>
              <c:numCache>
                <c:formatCode>General</c:formatCode>
                <c:ptCount val="7"/>
                <c:pt idx="0">
                  <c:v>0</c:v>
                </c:pt>
                <c:pt idx="1">
                  <c:v>47</c:v>
                </c:pt>
                <c:pt idx="2">
                  <c:v>10</c:v>
                </c:pt>
                <c:pt idx="3">
                  <c:v>2</c:v>
                </c:pt>
                <c:pt idx="4">
                  <c:v>25</c:v>
                </c:pt>
                <c:pt idx="5">
                  <c:v>16</c:v>
                </c:pt>
                <c:pt idx="6">
                  <c:v>0</c:v>
                </c:pt>
              </c:numCache>
            </c:numRef>
          </c:val>
          <c:extLst>
            <c:ext xmlns:c16="http://schemas.microsoft.com/office/drawing/2014/chart" uri="{C3380CC4-5D6E-409C-BE32-E72D297353CC}">
              <c16:uniqueId val="{00000000-9EB2-493D-9E23-DC4928FD87D1}"/>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Older wooden joinery</c:v>
                </c:pt>
                <c:pt idx="2">
                  <c:v>Newer wooden joinery</c:v>
                </c:pt>
                <c:pt idx="3">
                  <c:v>Aluminium (ALU) joinery</c:v>
                </c:pt>
                <c:pt idx="4">
                  <c:v>PVC joinery</c:v>
                </c:pt>
                <c:pt idx="5">
                  <c:v>Multiple types</c:v>
                </c:pt>
                <c:pt idx="6">
                  <c:v>Does not have joinery</c:v>
                </c:pt>
              </c:strCache>
            </c:strRef>
          </c:cat>
          <c:val>
            <c:numRef>
              <c:f>Sheet1!$C$2:$C$8</c:f>
              <c:numCache>
                <c:formatCode>General</c:formatCode>
                <c:ptCount val="7"/>
                <c:pt idx="0">
                  <c:v>2</c:v>
                </c:pt>
                <c:pt idx="1">
                  <c:v>19</c:v>
                </c:pt>
                <c:pt idx="2">
                  <c:v>13</c:v>
                </c:pt>
                <c:pt idx="3">
                  <c:v>10</c:v>
                </c:pt>
                <c:pt idx="4">
                  <c:v>40</c:v>
                </c:pt>
                <c:pt idx="5">
                  <c:v>16</c:v>
                </c:pt>
                <c:pt idx="6">
                  <c:v>0</c:v>
                </c:pt>
              </c:numCache>
            </c:numRef>
          </c:val>
          <c:extLst>
            <c:ext xmlns:c16="http://schemas.microsoft.com/office/drawing/2014/chart" uri="{C3380CC4-5D6E-409C-BE32-E72D297353CC}">
              <c16:uniqueId val="{00000001-9EB2-493D-9E23-DC4928FD87D1}"/>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Older wooden joinery</c:v>
                </c:pt>
                <c:pt idx="2">
                  <c:v>Newer wooden joinery</c:v>
                </c:pt>
                <c:pt idx="3">
                  <c:v>Aluminium (ALU) joinery</c:v>
                </c:pt>
                <c:pt idx="4">
                  <c:v>PVC joinery</c:v>
                </c:pt>
                <c:pt idx="5">
                  <c:v>Multiple types</c:v>
                </c:pt>
                <c:pt idx="6">
                  <c:v>Does not have joinery</c:v>
                </c:pt>
              </c:strCache>
            </c:strRef>
          </c:cat>
          <c:val>
            <c:numRef>
              <c:f>Sheet1!$D$2:$D$8</c:f>
              <c:numCache>
                <c:formatCode>General</c:formatCode>
                <c:ptCount val="7"/>
                <c:pt idx="0">
                  <c:v>0</c:v>
                </c:pt>
                <c:pt idx="1">
                  <c:v>6</c:v>
                </c:pt>
                <c:pt idx="2">
                  <c:v>9</c:v>
                </c:pt>
                <c:pt idx="3">
                  <c:v>48</c:v>
                </c:pt>
                <c:pt idx="4">
                  <c:v>3</c:v>
                </c:pt>
                <c:pt idx="5">
                  <c:v>34</c:v>
                </c:pt>
                <c:pt idx="6">
                  <c:v>0</c:v>
                </c:pt>
              </c:numCache>
            </c:numRef>
          </c:val>
          <c:extLst>
            <c:ext xmlns:c16="http://schemas.microsoft.com/office/drawing/2014/chart" uri="{C3380CC4-5D6E-409C-BE32-E72D297353CC}">
              <c16:uniqueId val="{00000002-9EB2-493D-9E23-DC4928FD87D1}"/>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Older wooden joinery</c:v>
                </c:pt>
                <c:pt idx="2">
                  <c:v>Newer wooden joinery</c:v>
                </c:pt>
                <c:pt idx="3">
                  <c:v>Aluminium (ALU) joinery</c:v>
                </c:pt>
                <c:pt idx="4">
                  <c:v>PVC joinery</c:v>
                </c:pt>
                <c:pt idx="5">
                  <c:v>Multiple types</c:v>
                </c:pt>
                <c:pt idx="6">
                  <c:v>Does not have joinery</c:v>
                </c:pt>
              </c:strCache>
            </c:strRef>
          </c:cat>
          <c:val>
            <c:numRef>
              <c:f>Sheet1!$E$2:$E$8</c:f>
              <c:numCache>
                <c:formatCode>General</c:formatCode>
                <c:ptCount val="7"/>
                <c:pt idx="0">
                  <c:v>1</c:v>
                </c:pt>
                <c:pt idx="1">
                  <c:v>18</c:v>
                </c:pt>
                <c:pt idx="2">
                  <c:v>14</c:v>
                </c:pt>
                <c:pt idx="3">
                  <c:v>11</c:v>
                </c:pt>
                <c:pt idx="4">
                  <c:v>46</c:v>
                </c:pt>
                <c:pt idx="5">
                  <c:v>8</c:v>
                </c:pt>
                <c:pt idx="6">
                  <c:v>2</c:v>
                </c:pt>
              </c:numCache>
            </c:numRef>
          </c:val>
          <c:extLst>
            <c:ext xmlns:c16="http://schemas.microsoft.com/office/drawing/2014/chart" uri="{C3380CC4-5D6E-409C-BE32-E72D297353CC}">
              <c16:uniqueId val="{00000004-9EB2-493D-9E23-DC4928FD87D1}"/>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Does not know, cannot assess</c:v>
                </c:pt>
                <c:pt idx="1">
                  <c:v>Older wooden joinery</c:v>
                </c:pt>
                <c:pt idx="2">
                  <c:v>Newer wooden joinery</c:v>
                </c:pt>
                <c:pt idx="3">
                  <c:v>Aluminium (ALU) joinery</c:v>
                </c:pt>
                <c:pt idx="4">
                  <c:v>PVC joinery</c:v>
                </c:pt>
                <c:pt idx="5">
                  <c:v>Multiple types</c:v>
                </c:pt>
                <c:pt idx="6">
                  <c:v>Does not have joinery</c:v>
                </c:pt>
              </c:strCache>
            </c:strRef>
          </c:cat>
          <c:val>
            <c:numRef>
              <c:f>Sheet1!$F$2:$F$8</c:f>
              <c:numCache>
                <c:formatCode>General</c:formatCode>
                <c:ptCount val="7"/>
                <c:pt idx="0">
                  <c:v>0</c:v>
                </c:pt>
                <c:pt idx="1">
                  <c:v>12</c:v>
                </c:pt>
                <c:pt idx="2">
                  <c:v>8</c:v>
                </c:pt>
                <c:pt idx="3">
                  <c:v>4</c:v>
                </c:pt>
                <c:pt idx="4">
                  <c:v>62</c:v>
                </c:pt>
                <c:pt idx="5">
                  <c:v>14</c:v>
                </c:pt>
                <c:pt idx="6">
                  <c:v>0</c:v>
                </c:pt>
              </c:numCache>
            </c:numRef>
          </c:val>
          <c:extLst>
            <c:ext xmlns:c16="http://schemas.microsoft.com/office/drawing/2014/chart" uri="{C3380CC4-5D6E-409C-BE32-E72D297353CC}">
              <c16:uniqueId val="{00000005-9EB2-493D-9E23-DC4928FD87D1}"/>
            </c:ext>
          </c:extLst>
        </c:ser>
        <c:dLbls>
          <c:dLblPos val="outEnd"/>
          <c:showLegendKey val="0"/>
          <c:showVal val="1"/>
          <c:showCatName val="0"/>
          <c:showSerName val="0"/>
          <c:showPercent val="0"/>
          <c:showBubbleSize val="0"/>
        </c:dLbls>
        <c:gapWidth val="219"/>
        <c:overlap val="-27"/>
        <c:axId val="1188380191"/>
        <c:axId val="1188381023"/>
      </c:barChart>
      <c:catAx>
        <c:axId val="1188380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188381023"/>
        <c:crosses val="autoZero"/>
        <c:auto val="1"/>
        <c:lblAlgn val="ctr"/>
        <c:lblOffset val="100"/>
        <c:noMultiLvlLbl val="0"/>
      </c:catAx>
      <c:valAx>
        <c:axId val="1188381023"/>
        <c:scaling>
          <c:orientation val="minMax"/>
        </c:scaling>
        <c:delete val="1"/>
        <c:axPos val="l"/>
        <c:numFmt formatCode="General" sourceLinked="1"/>
        <c:majorTickMark val="none"/>
        <c:minorTickMark val="none"/>
        <c:tickLblPos val="nextTo"/>
        <c:crossAx val="11883801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Sheet1!$B$2:$B$7</c:f>
              <c:numCache>
                <c:formatCode>General</c:formatCode>
                <c:ptCount val="6"/>
                <c:pt idx="0">
                  <c:v>0</c:v>
                </c:pt>
                <c:pt idx="1">
                  <c:v>10</c:v>
                </c:pt>
                <c:pt idx="2">
                  <c:v>12</c:v>
                </c:pt>
                <c:pt idx="3">
                  <c:v>21</c:v>
                </c:pt>
                <c:pt idx="4">
                  <c:v>30</c:v>
                </c:pt>
                <c:pt idx="5">
                  <c:v>27</c:v>
                </c:pt>
              </c:numCache>
            </c:numRef>
          </c:val>
          <c:extLst>
            <c:ext xmlns:c16="http://schemas.microsoft.com/office/drawing/2014/chart" uri="{C3380CC4-5D6E-409C-BE32-E72D297353CC}">
              <c16:uniqueId val="{00000000-378D-4E28-91E0-BEC5A6559AC1}"/>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Sheet1!$C$2:$C$7</c:f>
              <c:numCache>
                <c:formatCode>General</c:formatCode>
                <c:ptCount val="6"/>
                <c:pt idx="0">
                  <c:v>1</c:v>
                </c:pt>
                <c:pt idx="1">
                  <c:v>7</c:v>
                </c:pt>
                <c:pt idx="2">
                  <c:v>7</c:v>
                </c:pt>
                <c:pt idx="3">
                  <c:v>14</c:v>
                </c:pt>
                <c:pt idx="4">
                  <c:v>44</c:v>
                </c:pt>
                <c:pt idx="5">
                  <c:v>27</c:v>
                </c:pt>
              </c:numCache>
            </c:numRef>
          </c:val>
          <c:extLst>
            <c:ext xmlns:c16="http://schemas.microsoft.com/office/drawing/2014/chart" uri="{C3380CC4-5D6E-409C-BE32-E72D297353CC}">
              <c16:uniqueId val="{00000001-378D-4E28-91E0-BEC5A6559AC1}"/>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Sheet1!$D$2:$D$7</c:f>
              <c:numCache>
                <c:formatCode>General</c:formatCode>
                <c:ptCount val="6"/>
                <c:pt idx="0">
                  <c:v>0</c:v>
                </c:pt>
                <c:pt idx="1">
                  <c:v>7</c:v>
                </c:pt>
                <c:pt idx="2">
                  <c:v>7</c:v>
                </c:pt>
                <c:pt idx="3">
                  <c:v>14</c:v>
                </c:pt>
                <c:pt idx="4">
                  <c:v>42</c:v>
                </c:pt>
                <c:pt idx="5">
                  <c:v>30</c:v>
                </c:pt>
              </c:numCache>
            </c:numRef>
          </c:val>
          <c:extLst>
            <c:ext xmlns:c16="http://schemas.microsoft.com/office/drawing/2014/chart" uri="{C3380CC4-5D6E-409C-BE32-E72D297353CC}">
              <c16:uniqueId val="{00000002-378D-4E28-91E0-BEC5A6559AC1}"/>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Sheet1!$E$2:$E$7</c:f>
              <c:numCache>
                <c:formatCode>General</c:formatCode>
                <c:ptCount val="6"/>
                <c:pt idx="0">
                  <c:v>1</c:v>
                </c:pt>
                <c:pt idx="1">
                  <c:v>6</c:v>
                </c:pt>
                <c:pt idx="2">
                  <c:v>9</c:v>
                </c:pt>
                <c:pt idx="3">
                  <c:v>13</c:v>
                </c:pt>
                <c:pt idx="4">
                  <c:v>40</c:v>
                </c:pt>
                <c:pt idx="5">
                  <c:v>31</c:v>
                </c:pt>
              </c:numCache>
            </c:numRef>
          </c:val>
          <c:extLst>
            <c:ext xmlns:c16="http://schemas.microsoft.com/office/drawing/2014/chart" uri="{C3380CC4-5D6E-409C-BE32-E72D297353CC}">
              <c16:uniqueId val="{00000004-378D-4E28-91E0-BEC5A6559AC1}"/>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Does not know, cannot assess</c:v>
                </c:pt>
                <c:pt idx="1">
                  <c:v>Very dissatisfied</c:v>
                </c:pt>
                <c:pt idx="2">
                  <c:v>Mostly dissatisfied</c:v>
                </c:pt>
                <c:pt idx="3">
                  <c:v>Neither satisfied nor dissatisfied</c:v>
                </c:pt>
                <c:pt idx="4">
                  <c:v>Mostly satisfied</c:v>
                </c:pt>
                <c:pt idx="5">
                  <c:v>Very satisfied</c:v>
                </c:pt>
              </c:strCache>
            </c:strRef>
          </c:cat>
          <c:val>
            <c:numRef>
              <c:f>Sheet1!$F$2:$F$7</c:f>
              <c:numCache>
                <c:formatCode>General</c:formatCode>
                <c:ptCount val="6"/>
                <c:pt idx="0">
                  <c:v>0</c:v>
                </c:pt>
                <c:pt idx="1">
                  <c:v>5</c:v>
                </c:pt>
                <c:pt idx="2">
                  <c:v>8</c:v>
                </c:pt>
                <c:pt idx="3">
                  <c:v>14</c:v>
                </c:pt>
                <c:pt idx="4">
                  <c:v>45</c:v>
                </c:pt>
                <c:pt idx="5">
                  <c:v>28</c:v>
                </c:pt>
              </c:numCache>
            </c:numRef>
          </c:val>
          <c:extLst>
            <c:ext xmlns:c16="http://schemas.microsoft.com/office/drawing/2014/chart" uri="{C3380CC4-5D6E-409C-BE32-E72D297353CC}">
              <c16:uniqueId val="{00000005-378D-4E28-91E0-BEC5A6559AC1}"/>
            </c:ext>
          </c:extLst>
        </c:ser>
        <c:dLbls>
          <c:dLblPos val="outEnd"/>
          <c:showLegendKey val="0"/>
          <c:showVal val="1"/>
          <c:showCatName val="0"/>
          <c:showSerName val="0"/>
          <c:showPercent val="0"/>
          <c:showBubbleSize val="0"/>
        </c:dLbls>
        <c:gapWidth val="219"/>
        <c:overlap val="-27"/>
        <c:axId val="1155083231"/>
        <c:axId val="1155081983"/>
      </c:barChart>
      <c:catAx>
        <c:axId val="1155083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155081983"/>
        <c:crosses val="autoZero"/>
        <c:auto val="1"/>
        <c:lblAlgn val="ctr"/>
        <c:lblOffset val="100"/>
        <c:noMultiLvlLbl val="0"/>
      </c:catAx>
      <c:valAx>
        <c:axId val="1155081983"/>
        <c:scaling>
          <c:orientation val="minMax"/>
        </c:scaling>
        <c:delete val="1"/>
        <c:axPos val="l"/>
        <c:numFmt formatCode="General" sourceLinked="1"/>
        <c:majorTickMark val="none"/>
        <c:minorTickMark val="none"/>
        <c:tickLblPos val="nextTo"/>
        <c:crossAx val="11550832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Serbia</c:v>
                </c:pt>
              </c:strCache>
            </c:strRef>
          </c:tx>
          <c:spPr>
            <a:solidFill>
              <a:srgbClr val="005AA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Has several rooms that are being equally heated</c:v>
                </c:pt>
                <c:pt idx="2">
                  <c:v>Has several rooms, but only those where they spend most of the time are being heated</c:v>
                </c:pt>
                <c:pt idx="3">
                  <c:v>Has a single room and it is the only one that is being heated</c:v>
                </c:pt>
                <c:pt idx="4">
                  <c:v>Cannot afford heating during winter</c:v>
                </c:pt>
              </c:strCache>
            </c:strRef>
          </c:cat>
          <c:val>
            <c:numRef>
              <c:f>Sheet1!$B$2:$B$6</c:f>
              <c:numCache>
                <c:formatCode>General</c:formatCode>
                <c:ptCount val="5"/>
                <c:pt idx="0">
                  <c:v>0</c:v>
                </c:pt>
                <c:pt idx="1">
                  <c:v>57</c:v>
                </c:pt>
                <c:pt idx="2">
                  <c:v>41</c:v>
                </c:pt>
                <c:pt idx="3">
                  <c:v>2</c:v>
                </c:pt>
                <c:pt idx="4">
                  <c:v>0</c:v>
                </c:pt>
              </c:numCache>
            </c:numRef>
          </c:val>
          <c:extLst>
            <c:ext xmlns:c16="http://schemas.microsoft.com/office/drawing/2014/chart" uri="{C3380CC4-5D6E-409C-BE32-E72D297353CC}">
              <c16:uniqueId val="{00000000-7E7F-4AF0-8399-138DDF115A85}"/>
            </c:ext>
          </c:extLst>
        </c:ser>
        <c:ser>
          <c:idx val="1"/>
          <c:order val="1"/>
          <c:tx>
            <c:strRef>
              <c:f>Sheet1!$C$1</c:f>
              <c:strCache>
                <c:ptCount val="1"/>
                <c:pt idx="0">
                  <c:v>Montenegro</c:v>
                </c:pt>
              </c:strCache>
            </c:strRef>
          </c:tx>
          <c:spPr>
            <a:solidFill>
              <a:srgbClr val="73C9E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Has several rooms that are being equally heated</c:v>
                </c:pt>
                <c:pt idx="2">
                  <c:v>Has several rooms, but only those where they spend most of the time are being heated</c:v>
                </c:pt>
                <c:pt idx="3">
                  <c:v>Has a single room and it is the only one that is being heated</c:v>
                </c:pt>
                <c:pt idx="4">
                  <c:v>Cannot afford heating during winter</c:v>
                </c:pt>
              </c:strCache>
            </c:strRef>
          </c:cat>
          <c:val>
            <c:numRef>
              <c:f>Sheet1!$C$2:$C$6</c:f>
              <c:numCache>
                <c:formatCode>General</c:formatCode>
                <c:ptCount val="5"/>
                <c:pt idx="0">
                  <c:v>1</c:v>
                </c:pt>
                <c:pt idx="1">
                  <c:v>29</c:v>
                </c:pt>
                <c:pt idx="2">
                  <c:v>63</c:v>
                </c:pt>
                <c:pt idx="3">
                  <c:v>6</c:v>
                </c:pt>
                <c:pt idx="4">
                  <c:v>1</c:v>
                </c:pt>
              </c:numCache>
            </c:numRef>
          </c:val>
          <c:extLst>
            <c:ext xmlns:c16="http://schemas.microsoft.com/office/drawing/2014/chart" uri="{C3380CC4-5D6E-409C-BE32-E72D297353CC}">
              <c16:uniqueId val="{00000001-7E7F-4AF0-8399-138DDF115A85}"/>
            </c:ext>
          </c:extLst>
        </c:ser>
        <c:ser>
          <c:idx val="2"/>
          <c:order val="2"/>
          <c:tx>
            <c:strRef>
              <c:f>Sheet1!$D$1</c:f>
              <c:strCache>
                <c:ptCount val="1"/>
                <c:pt idx="0">
                  <c:v>Albania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Has several rooms that are being equally heated</c:v>
                </c:pt>
                <c:pt idx="2">
                  <c:v>Has several rooms, but only those where they spend most of the time are being heated</c:v>
                </c:pt>
                <c:pt idx="3">
                  <c:v>Has a single room and it is the only one that is being heated</c:v>
                </c:pt>
                <c:pt idx="4">
                  <c:v>Cannot afford heating during winter</c:v>
                </c:pt>
              </c:strCache>
            </c:strRef>
          </c:cat>
          <c:val>
            <c:numRef>
              <c:f>Sheet1!$D$2:$D$6</c:f>
              <c:numCache>
                <c:formatCode>General</c:formatCode>
                <c:ptCount val="5"/>
                <c:pt idx="0">
                  <c:v>0</c:v>
                </c:pt>
                <c:pt idx="1">
                  <c:v>12</c:v>
                </c:pt>
                <c:pt idx="2">
                  <c:v>53</c:v>
                </c:pt>
                <c:pt idx="3">
                  <c:v>33</c:v>
                </c:pt>
                <c:pt idx="4">
                  <c:v>2</c:v>
                </c:pt>
              </c:numCache>
            </c:numRef>
          </c:val>
          <c:extLst>
            <c:ext xmlns:c16="http://schemas.microsoft.com/office/drawing/2014/chart" uri="{C3380CC4-5D6E-409C-BE32-E72D297353CC}">
              <c16:uniqueId val="{00000002-7E7F-4AF0-8399-138DDF115A85}"/>
            </c:ext>
          </c:extLst>
        </c:ser>
        <c:ser>
          <c:idx val="3"/>
          <c:order val="3"/>
          <c:tx>
            <c:strRef>
              <c:f>Sheet1!$E$1</c:f>
              <c:strCache>
                <c:ptCount val="1"/>
                <c:pt idx="0">
                  <c:v>North Macedonia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Has several rooms that are being equally heated</c:v>
                </c:pt>
                <c:pt idx="2">
                  <c:v>Has several rooms, but only those where they spend most of the time are being heated</c:v>
                </c:pt>
                <c:pt idx="3">
                  <c:v>Has a single room and it is the only one that is being heated</c:v>
                </c:pt>
                <c:pt idx="4">
                  <c:v>Cannot afford heating during winter</c:v>
                </c:pt>
              </c:strCache>
            </c:strRef>
          </c:cat>
          <c:val>
            <c:numRef>
              <c:f>Sheet1!$E$2:$E$6</c:f>
              <c:numCache>
                <c:formatCode>General</c:formatCode>
                <c:ptCount val="5"/>
                <c:pt idx="0">
                  <c:v>0</c:v>
                </c:pt>
                <c:pt idx="1">
                  <c:v>39</c:v>
                </c:pt>
                <c:pt idx="2">
                  <c:v>52</c:v>
                </c:pt>
                <c:pt idx="3">
                  <c:v>9</c:v>
                </c:pt>
                <c:pt idx="4">
                  <c:v>0</c:v>
                </c:pt>
              </c:numCache>
            </c:numRef>
          </c:val>
          <c:extLst>
            <c:ext xmlns:c16="http://schemas.microsoft.com/office/drawing/2014/chart" uri="{C3380CC4-5D6E-409C-BE32-E72D297353CC}">
              <c16:uniqueId val="{00000004-7E7F-4AF0-8399-138DDF115A85}"/>
            </c:ext>
          </c:extLst>
        </c:ser>
        <c:ser>
          <c:idx val="4"/>
          <c:order val="4"/>
          <c:tx>
            <c:strRef>
              <c:f>Sheet1!$F$1</c:f>
              <c:strCache>
                <c:ptCount val="1"/>
                <c:pt idx="0">
                  <c:v>Kosovo*</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Sitka Banner" panose="02000505000000020004"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Does not know, cannot assess</c:v>
                </c:pt>
                <c:pt idx="1">
                  <c:v>Has several rooms that are being equally heated</c:v>
                </c:pt>
                <c:pt idx="2">
                  <c:v>Has several rooms, but only those where they spend most of the time are being heated</c:v>
                </c:pt>
                <c:pt idx="3">
                  <c:v>Has a single room and it is the only one that is being heated</c:v>
                </c:pt>
                <c:pt idx="4">
                  <c:v>Cannot afford heating during winter</c:v>
                </c:pt>
              </c:strCache>
            </c:strRef>
          </c:cat>
          <c:val>
            <c:numRef>
              <c:f>Sheet1!$F$2:$F$6</c:f>
              <c:numCache>
                <c:formatCode>General</c:formatCode>
                <c:ptCount val="5"/>
                <c:pt idx="0">
                  <c:v>0</c:v>
                </c:pt>
                <c:pt idx="1">
                  <c:v>54</c:v>
                </c:pt>
                <c:pt idx="2">
                  <c:v>43</c:v>
                </c:pt>
                <c:pt idx="3">
                  <c:v>3</c:v>
                </c:pt>
                <c:pt idx="4">
                  <c:v>0</c:v>
                </c:pt>
              </c:numCache>
            </c:numRef>
          </c:val>
          <c:extLst>
            <c:ext xmlns:c16="http://schemas.microsoft.com/office/drawing/2014/chart" uri="{C3380CC4-5D6E-409C-BE32-E72D297353CC}">
              <c16:uniqueId val="{00000005-7E7F-4AF0-8399-138DDF115A85}"/>
            </c:ext>
          </c:extLst>
        </c:ser>
        <c:dLbls>
          <c:dLblPos val="outEnd"/>
          <c:showLegendKey val="0"/>
          <c:showVal val="1"/>
          <c:showCatName val="0"/>
          <c:showSerName val="0"/>
          <c:showPercent val="0"/>
          <c:showBubbleSize val="0"/>
        </c:dLbls>
        <c:gapWidth val="219"/>
        <c:overlap val="-27"/>
        <c:axId val="1281050143"/>
        <c:axId val="1281053887"/>
      </c:barChart>
      <c:catAx>
        <c:axId val="12810501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crossAx val="1281053887"/>
        <c:crosses val="autoZero"/>
        <c:auto val="1"/>
        <c:lblAlgn val="ctr"/>
        <c:lblOffset val="100"/>
        <c:noMultiLvlLbl val="0"/>
      </c:catAx>
      <c:valAx>
        <c:axId val="1281053887"/>
        <c:scaling>
          <c:orientation val="minMax"/>
        </c:scaling>
        <c:delete val="1"/>
        <c:axPos val="l"/>
        <c:numFmt formatCode="General" sourceLinked="1"/>
        <c:majorTickMark val="none"/>
        <c:minorTickMark val="none"/>
        <c:tickLblPos val="nextTo"/>
        <c:crossAx val="128105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itka Banner" panose="02000505000000020004"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chemeClr val="tx1"/>
          </a:solidFill>
          <a:latin typeface="Sitka Banner" panose="02000505000000020004" pitchFamily="2"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B792294-7ED1-4973-9928-4654A3CD6A37}" type="datetimeFigureOut">
              <a:rPr lang="en-US" smtClean="0"/>
              <a:t>12/2/2021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DCC7015-718F-48F7-9699-BA88897CA6BA}" type="slidenum">
              <a:rPr lang="en-US" smtClean="0"/>
              <a:t>‹#›</a:t>
            </a:fld>
            <a:endParaRPr lang="en-US" dirty="0"/>
          </a:p>
        </p:txBody>
      </p:sp>
    </p:spTree>
    <p:extLst>
      <p:ext uri="{BB962C8B-B14F-4D97-AF65-F5344CB8AC3E}">
        <p14:creationId xmlns:p14="http://schemas.microsoft.com/office/powerpoint/2010/main" val="2391379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76C7000-CE9D-41C2-B308-9D720639D458}" type="datetimeFigureOut">
              <a:rPr lang="en-US" smtClean="0"/>
              <a:t>12/2/2021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E6897E3-25C1-4A46-8E30-97E60577F127}" type="slidenum">
              <a:rPr lang="en-US" smtClean="0"/>
              <a:t>‹#›</a:t>
            </a:fld>
            <a:endParaRPr lang="en-US"/>
          </a:p>
        </p:txBody>
      </p:sp>
    </p:spTree>
    <p:extLst>
      <p:ext uri="{BB962C8B-B14F-4D97-AF65-F5344CB8AC3E}">
        <p14:creationId xmlns:p14="http://schemas.microsoft.com/office/powerpoint/2010/main" val="557151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897E3-25C1-4A46-8E30-97E60577F127}" type="slidenum">
              <a:rPr lang="en-US" smtClean="0"/>
              <a:t>7</a:t>
            </a:fld>
            <a:endParaRPr lang="en-US"/>
          </a:p>
        </p:txBody>
      </p:sp>
    </p:spTree>
    <p:extLst>
      <p:ext uri="{BB962C8B-B14F-4D97-AF65-F5344CB8AC3E}">
        <p14:creationId xmlns:p14="http://schemas.microsoft.com/office/powerpoint/2010/main" val="3196141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897E3-25C1-4A46-8E30-97E60577F127}" type="slidenum">
              <a:rPr lang="en-US" smtClean="0"/>
              <a:t>8</a:t>
            </a:fld>
            <a:endParaRPr lang="en-US"/>
          </a:p>
        </p:txBody>
      </p:sp>
    </p:spTree>
    <p:extLst>
      <p:ext uri="{BB962C8B-B14F-4D97-AF65-F5344CB8AC3E}">
        <p14:creationId xmlns:p14="http://schemas.microsoft.com/office/powerpoint/2010/main" val="1933913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897E3-25C1-4A46-8E30-97E60577F127}" type="slidenum">
              <a:rPr lang="en-US" smtClean="0"/>
              <a:t>24</a:t>
            </a:fld>
            <a:endParaRPr lang="en-US"/>
          </a:p>
        </p:txBody>
      </p:sp>
    </p:spTree>
    <p:extLst>
      <p:ext uri="{BB962C8B-B14F-4D97-AF65-F5344CB8AC3E}">
        <p14:creationId xmlns:p14="http://schemas.microsoft.com/office/powerpoint/2010/main" val="2555056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897E3-25C1-4A46-8E30-97E60577F127}" type="slidenum">
              <a:rPr lang="en-US" smtClean="0"/>
              <a:t>41</a:t>
            </a:fld>
            <a:endParaRPr lang="en-US"/>
          </a:p>
        </p:txBody>
      </p:sp>
    </p:spTree>
    <p:extLst>
      <p:ext uri="{BB962C8B-B14F-4D97-AF65-F5344CB8AC3E}">
        <p14:creationId xmlns:p14="http://schemas.microsoft.com/office/powerpoint/2010/main" val="567393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897E3-25C1-4A46-8E30-97E60577F127}" type="slidenum">
              <a:rPr lang="en-US" smtClean="0"/>
              <a:t>46</a:t>
            </a:fld>
            <a:endParaRPr lang="en-US"/>
          </a:p>
        </p:txBody>
      </p:sp>
    </p:spTree>
    <p:extLst>
      <p:ext uri="{BB962C8B-B14F-4D97-AF65-F5344CB8AC3E}">
        <p14:creationId xmlns:p14="http://schemas.microsoft.com/office/powerpoint/2010/main" val="3323711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897E3-25C1-4A46-8E30-97E60577F127}" type="slidenum">
              <a:rPr lang="en-US" smtClean="0"/>
              <a:t>47</a:t>
            </a:fld>
            <a:endParaRPr lang="en-US"/>
          </a:p>
        </p:txBody>
      </p:sp>
    </p:spTree>
    <p:extLst>
      <p:ext uri="{BB962C8B-B14F-4D97-AF65-F5344CB8AC3E}">
        <p14:creationId xmlns:p14="http://schemas.microsoft.com/office/powerpoint/2010/main" val="747896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897E3-25C1-4A46-8E30-97E60577F127}" type="slidenum">
              <a:rPr lang="en-US" smtClean="0"/>
              <a:t>49</a:t>
            </a:fld>
            <a:endParaRPr lang="en-US"/>
          </a:p>
        </p:txBody>
      </p:sp>
    </p:spTree>
    <p:extLst>
      <p:ext uri="{BB962C8B-B14F-4D97-AF65-F5344CB8AC3E}">
        <p14:creationId xmlns:p14="http://schemas.microsoft.com/office/powerpoint/2010/main" val="1282136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897E3-25C1-4A46-8E30-97E60577F127}" type="slidenum">
              <a:rPr lang="en-US" smtClean="0"/>
              <a:t>50</a:t>
            </a:fld>
            <a:endParaRPr lang="en-US"/>
          </a:p>
        </p:txBody>
      </p:sp>
    </p:spTree>
    <p:extLst>
      <p:ext uri="{BB962C8B-B14F-4D97-AF65-F5344CB8AC3E}">
        <p14:creationId xmlns:p14="http://schemas.microsoft.com/office/powerpoint/2010/main" val="174769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304800" y="209550"/>
            <a:ext cx="1548000" cy="684000"/>
          </a:xfrm>
        </p:spPr>
        <p:txBody>
          <a:bodyPr/>
          <a:lstStyle/>
          <a:p>
            <a:endParaRPr lang="en-US" dirty="0"/>
          </a:p>
        </p:txBody>
      </p:sp>
      <p:sp>
        <p:nvSpPr>
          <p:cNvPr id="4" name="Picture Placeholder 2"/>
          <p:cNvSpPr>
            <a:spLocks noGrp="1"/>
          </p:cNvSpPr>
          <p:nvPr>
            <p:ph type="pic" sz="quarter" idx="11"/>
          </p:nvPr>
        </p:nvSpPr>
        <p:spPr>
          <a:xfrm>
            <a:off x="2057400" y="209550"/>
            <a:ext cx="2448000" cy="540000"/>
          </a:xfrm>
        </p:spPr>
        <p:txBody>
          <a:bodyPr/>
          <a:lstStyle/>
          <a:p>
            <a:endParaRPr lang="en-US" dirty="0"/>
          </a:p>
        </p:txBody>
      </p:sp>
      <p:sp>
        <p:nvSpPr>
          <p:cNvPr id="5" name="Picture Placeholder 2"/>
          <p:cNvSpPr>
            <a:spLocks noGrp="1"/>
          </p:cNvSpPr>
          <p:nvPr>
            <p:ph type="pic" sz="quarter" idx="12"/>
          </p:nvPr>
        </p:nvSpPr>
        <p:spPr>
          <a:xfrm>
            <a:off x="4648200" y="209550"/>
            <a:ext cx="1980000" cy="900000"/>
          </a:xfrm>
        </p:spPr>
        <p:txBody>
          <a:bodyPr/>
          <a:lstStyle/>
          <a:p>
            <a:endParaRPr lang="en-US" dirty="0"/>
          </a:p>
        </p:txBody>
      </p:sp>
    </p:spTree>
    <p:extLst>
      <p:ext uri="{BB962C8B-B14F-4D97-AF65-F5344CB8AC3E}">
        <p14:creationId xmlns:p14="http://schemas.microsoft.com/office/powerpoint/2010/main" val="3269197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4" name="Rectangle 3"/>
          <p:cNvSpPr/>
          <p:nvPr userDrawn="1"/>
        </p:nvSpPr>
        <p:spPr>
          <a:xfrm>
            <a:off x="8686800" y="171039"/>
            <a:ext cx="228600" cy="4839111"/>
          </a:xfrm>
          <a:prstGeom prst="rect">
            <a:avLst/>
          </a:prstGeom>
          <a:solidFill>
            <a:srgbClr val="73C9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flipH="1">
            <a:off x="381000" y="7429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594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4" name="Rectangle 3"/>
          <p:cNvSpPr/>
          <p:nvPr userDrawn="1"/>
        </p:nvSpPr>
        <p:spPr>
          <a:xfrm>
            <a:off x="5638800" y="171039"/>
            <a:ext cx="3276600" cy="4839111"/>
          </a:xfrm>
          <a:prstGeom prst="rect">
            <a:avLst/>
          </a:prstGeom>
          <a:solidFill>
            <a:srgbClr val="73C9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flipH="1">
            <a:off x="381000" y="447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0"/>
          </p:nvPr>
        </p:nvSpPr>
        <p:spPr>
          <a:xfrm>
            <a:off x="5943600" y="2114550"/>
            <a:ext cx="2743200" cy="2590800"/>
          </a:xfrm>
        </p:spPr>
        <p:txBody>
          <a:bodyPr/>
          <a:lstStyle/>
          <a:p>
            <a:endParaRPr lang="en-US" dirty="0"/>
          </a:p>
        </p:txBody>
      </p:sp>
    </p:spTree>
    <p:extLst>
      <p:ext uri="{BB962C8B-B14F-4D97-AF65-F5344CB8AC3E}">
        <p14:creationId xmlns:p14="http://schemas.microsoft.com/office/powerpoint/2010/main" val="4270913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cxnSp>
        <p:nvCxnSpPr>
          <p:cNvPr id="5" name="Straight Connector 4"/>
          <p:cNvCxnSpPr/>
          <p:nvPr userDrawn="1"/>
        </p:nvCxnSpPr>
        <p:spPr>
          <a:xfrm flipH="1">
            <a:off x="381000" y="66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flipH="1">
            <a:off x="381000" y="447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8686800" y="171039"/>
            <a:ext cx="228600" cy="4839111"/>
          </a:xfrm>
          <a:prstGeom prst="rect">
            <a:avLst/>
          </a:prstGeom>
          <a:solidFill>
            <a:srgbClr val="005A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p:cNvSpPr>
            <a:spLocks noGrp="1"/>
          </p:cNvSpPr>
          <p:nvPr>
            <p:ph type="body" sz="quarter" idx="10"/>
          </p:nvPr>
        </p:nvSpPr>
        <p:spPr>
          <a:xfrm>
            <a:off x="381000" y="1123950"/>
            <a:ext cx="8077200" cy="3124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6234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cxnSp>
        <p:nvCxnSpPr>
          <p:cNvPr id="5" name="Straight Connector 4"/>
          <p:cNvCxnSpPr/>
          <p:nvPr userDrawn="1"/>
        </p:nvCxnSpPr>
        <p:spPr>
          <a:xfrm flipH="1">
            <a:off x="381000" y="447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8686800" y="171039"/>
            <a:ext cx="228600" cy="4839111"/>
          </a:xfrm>
          <a:prstGeom prst="rect">
            <a:avLst/>
          </a:prstGeom>
          <a:solidFill>
            <a:srgbClr val="73C9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p:cNvSpPr>
            <a:spLocks noGrp="1"/>
          </p:cNvSpPr>
          <p:nvPr>
            <p:ph type="body" sz="quarter" idx="10"/>
          </p:nvPr>
        </p:nvSpPr>
        <p:spPr>
          <a:xfrm>
            <a:off x="381000" y="1123950"/>
            <a:ext cx="8077200" cy="3124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userDrawn="1"/>
        </p:nvCxnSpPr>
        <p:spPr>
          <a:xfrm flipH="1">
            <a:off x="381000" y="66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6234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9" name="Content Placeholder 8"/>
          <p:cNvSpPr>
            <a:spLocks noGrp="1"/>
          </p:cNvSpPr>
          <p:nvPr>
            <p:ph sz="quarter" idx="11"/>
          </p:nvPr>
        </p:nvSpPr>
        <p:spPr>
          <a:xfrm>
            <a:off x="381000" y="438150"/>
            <a:ext cx="8077200" cy="3810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p:cNvCxnSpPr/>
          <p:nvPr userDrawn="1"/>
        </p:nvCxnSpPr>
        <p:spPr>
          <a:xfrm flipH="1">
            <a:off x="381000" y="447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8686800" y="171039"/>
            <a:ext cx="228600" cy="4839111"/>
          </a:xfrm>
          <a:prstGeom prst="rect">
            <a:avLst/>
          </a:prstGeom>
          <a:solidFill>
            <a:srgbClr val="005A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051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cxnSp>
        <p:nvCxnSpPr>
          <p:cNvPr id="5" name="Straight Connector 4"/>
          <p:cNvCxnSpPr/>
          <p:nvPr userDrawn="1"/>
        </p:nvCxnSpPr>
        <p:spPr>
          <a:xfrm flipH="1">
            <a:off x="381000" y="447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8686800" y="171039"/>
            <a:ext cx="228600" cy="4839111"/>
          </a:xfrm>
          <a:prstGeom prst="rect">
            <a:avLst/>
          </a:prstGeom>
          <a:solidFill>
            <a:srgbClr val="73C9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ent Placeholder 8"/>
          <p:cNvSpPr>
            <a:spLocks noGrp="1"/>
          </p:cNvSpPr>
          <p:nvPr>
            <p:ph sz="quarter" idx="11"/>
          </p:nvPr>
        </p:nvSpPr>
        <p:spPr>
          <a:xfrm>
            <a:off x="381000" y="438150"/>
            <a:ext cx="8077200" cy="3810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7051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cxnSp>
        <p:nvCxnSpPr>
          <p:cNvPr id="4" name="Straight Connector 3"/>
          <p:cNvCxnSpPr/>
          <p:nvPr userDrawn="1"/>
        </p:nvCxnSpPr>
        <p:spPr>
          <a:xfrm flipH="1">
            <a:off x="381000" y="66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flipH="1">
            <a:off x="381000" y="447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5638800" y="171039"/>
            <a:ext cx="3276600" cy="4839111"/>
          </a:xfrm>
          <a:prstGeom prst="rect">
            <a:avLst/>
          </a:prstGeom>
          <a:solidFill>
            <a:srgbClr val="005A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p:cNvSpPr>
            <a:spLocks noGrp="1"/>
          </p:cNvSpPr>
          <p:nvPr>
            <p:ph type="body" sz="quarter" idx="10"/>
          </p:nvPr>
        </p:nvSpPr>
        <p:spPr>
          <a:xfrm>
            <a:off x="6019800" y="952294"/>
            <a:ext cx="2667000" cy="3276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1"/>
          </p:nvPr>
        </p:nvSpPr>
        <p:spPr>
          <a:xfrm>
            <a:off x="457200" y="1123950"/>
            <a:ext cx="4953000" cy="312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4343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5" name="Rectangle 4"/>
          <p:cNvSpPr/>
          <p:nvPr userDrawn="1"/>
        </p:nvSpPr>
        <p:spPr>
          <a:xfrm>
            <a:off x="4572000" y="171039"/>
            <a:ext cx="4343400" cy="4839111"/>
          </a:xfrm>
          <a:prstGeom prst="rect">
            <a:avLst/>
          </a:prstGeom>
          <a:solidFill>
            <a:srgbClr val="73C9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flipH="1">
            <a:off x="381000" y="666750"/>
            <a:ext cx="8496300" cy="0"/>
          </a:xfrm>
          <a:prstGeom prst="line">
            <a:avLst/>
          </a:prstGeom>
          <a:ln w="19050">
            <a:solidFill>
              <a:srgbClr val="73C9E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119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731BE57-5150-40E0-81DC-85536892340B}" type="datetimeFigureOut">
              <a:rPr lang="en-US" smtClean="0"/>
              <a:t>12/2/2021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6D1B47D-431F-4A24-A9BA-8781D0089B47}" type="slidenum">
              <a:rPr lang="en-US" smtClean="0"/>
              <a:t>‹#›</a:t>
            </a:fld>
            <a:endParaRPr lang="en-US" dirty="0"/>
          </a:p>
        </p:txBody>
      </p:sp>
    </p:spTree>
    <p:extLst>
      <p:ext uri="{BB962C8B-B14F-4D97-AF65-F5344CB8AC3E}">
        <p14:creationId xmlns:p14="http://schemas.microsoft.com/office/powerpoint/2010/main" val="238379906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70" r:id="rId3"/>
    <p:sldLayoutId id="2147483661" r:id="rId4"/>
    <p:sldLayoutId id="2147483662" r:id="rId5"/>
    <p:sldLayoutId id="2147483671" r:id="rId6"/>
    <p:sldLayoutId id="2147483672" r:id="rId7"/>
    <p:sldLayoutId id="2147483666" r:id="rId8"/>
    <p:sldLayoutId id="2147483665"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baseline="0">
          <a:solidFill>
            <a:schemeClr val="tx1"/>
          </a:solidFill>
          <a:latin typeface="Houschka Pro Bold" pitchFamily="50"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Houschka Pro Light"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Houschka Pro Light" pitchFamily="50" charset="0"/>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Houschka Pro Light" pitchFamily="50" charset="0"/>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Houschka Pro Light" pitchFamily="50" charset="0"/>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Houschka Pro Light"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4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idx="4294967295"/>
          </p:nvPr>
        </p:nvSpPr>
        <p:spPr>
          <a:xfrm>
            <a:off x="457200" y="1047750"/>
            <a:ext cx="7696200" cy="2017713"/>
          </a:xfrm>
        </p:spPr>
        <p:txBody>
          <a:bodyPr>
            <a:noAutofit/>
          </a:bodyPr>
          <a:lstStyle/>
          <a:p>
            <a:r>
              <a:rPr lang="en-US" sz="4000" b="1" dirty="0">
                <a:solidFill>
                  <a:srgbClr val="005AA6"/>
                </a:solidFill>
                <a:latin typeface="Sitka Banner" panose="02000505000000020004" pitchFamily="2" charset="0"/>
              </a:rPr>
              <a:t>ENERGY POVERTY– HEATING DEVICES AND SYSTEMS</a:t>
            </a:r>
          </a:p>
        </p:txBody>
      </p:sp>
      <p:sp>
        <p:nvSpPr>
          <p:cNvPr id="6" name="Title 1"/>
          <p:cNvSpPr txBox="1">
            <a:spLocks/>
          </p:cNvSpPr>
          <p:nvPr/>
        </p:nvSpPr>
        <p:spPr>
          <a:xfrm>
            <a:off x="457200" y="3065463"/>
            <a:ext cx="7696200" cy="119580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solidFill>
                  <a:srgbClr val="005AA6"/>
                </a:solidFill>
                <a:latin typeface="Sitka Banner" panose="02000505000000020004" pitchFamily="2" charset="0"/>
              </a:rPr>
              <a:t>Comparative data for the public opinion poll conducted in Serbia, Montenegro, Albania, North Macedonia and Kosovo*</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0"/>
            <a:ext cx="2476965" cy="762452"/>
          </a:xfrm>
          <a:prstGeom prst="rect">
            <a:avLst/>
          </a:prstGeom>
        </p:spPr>
      </p:pic>
      <p:sp>
        <p:nvSpPr>
          <p:cNvPr id="7" name="Title 1">
            <a:extLst>
              <a:ext uri="{FF2B5EF4-FFF2-40B4-BE49-F238E27FC236}">
                <a16:creationId xmlns:a16="http://schemas.microsoft.com/office/drawing/2014/main" id="{C721A18B-1F19-4A2F-BF91-9BF89013C865}"/>
              </a:ext>
            </a:extLst>
          </p:cNvPr>
          <p:cNvSpPr txBox="1">
            <a:spLocks/>
          </p:cNvSpPr>
          <p:nvPr/>
        </p:nvSpPr>
        <p:spPr>
          <a:xfrm>
            <a:off x="457200" y="4672240"/>
            <a:ext cx="7696200" cy="381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dirty="0">
                <a:solidFill>
                  <a:schemeClr val="accent1"/>
                </a:solidFill>
                <a:latin typeface="Sitka Banner" panose="02000505000000020004" pitchFamily="2" charset="0"/>
              </a:rPr>
              <a:t>December 2021.</a:t>
            </a:r>
            <a:endParaRPr lang="sr-Latn-RS" sz="1600" dirty="0">
              <a:solidFill>
                <a:schemeClr val="accent1"/>
              </a:solidFill>
              <a:latin typeface="Sitka Banner" panose="02000505000000020004" pitchFamily="2" charset="0"/>
            </a:endParaRPr>
          </a:p>
        </p:txBody>
      </p:sp>
    </p:spTree>
    <p:extLst>
      <p:ext uri="{BB962C8B-B14F-4D97-AF65-F5344CB8AC3E}">
        <p14:creationId xmlns:p14="http://schemas.microsoft.com/office/powerpoint/2010/main" val="2064248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i="0" u="none" strike="noStrike" dirty="0">
                <a:solidFill>
                  <a:srgbClr val="005AA6"/>
                </a:solidFill>
                <a:effectLst/>
                <a:latin typeface="Sitka Banner" panose="02000505000000020004" pitchFamily="2" charset="0"/>
              </a:rPr>
              <a:t>What type of joinery do you have? </a:t>
            </a:r>
            <a:r>
              <a:rPr lang="en-US" sz="2000" b="1" dirty="0">
                <a:solidFill>
                  <a:srgbClr val="005AA6"/>
                </a:solidFill>
                <a:latin typeface="Sitka Banner" panose="02000505000000020004" pitchFamily="2" charset="0"/>
              </a:rPr>
              <a:t>(%) </a:t>
            </a:r>
          </a:p>
        </p:txBody>
      </p:sp>
      <p:graphicFrame>
        <p:nvGraphicFramePr>
          <p:cNvPr id="5" name="Chart 4">
            <a:extLst>
              <a:ext uri="{FF2B5EF4-FFF2-40B4-BE49-F238E27FC236}">
                <a16:creationId xmlns:a16="http://schemas.microsoft.com/office/drawing/2014/main" id="{B4A74F06-5B36-40CB-8887-741E7DFF8E72}"/>
              </a:ext>
            </a:extLst>
          </p:cNvPr>
          <p:cNvGraphicFramePr/>
          <p:nvPr>
            <p:extLst>
              <p:ext uri="{D42A27DB-BD31-4B8C-83A1-F6EECF244321}">
                <p14:modId xmlns:p14="http://schemas.microsoft.com/office/powerpoint/2010/main" val="3884343609"/>
              </p:ext>
            </p:extLst>
          </p:nvPr>
        </p:nvGraphicFramePr>
        <p:xfrm>
          <a:off x="304800" y="819150"/>
          <a:ext cx="83820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6997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i="0" u="none" strike="noStrike" dirty="0">
                <a:solidFill>
                  <a:srgbClr val="005AA6"/>
                </a:solidFill>
                <a:effectLst/>
                <a:latin typeface="Sitka Banner" panose="02000505000000020004" pitchFamily="2" charset="0"/>
              </a:rPr>
              <a:t>How satisfied are you with your joinery?</a:t>
            </a:r>
            <a:r>
              <a:rPr lang="en-US" sz="2000" b="1" dirty="0">
                <a:solidFill>
                  <a:srgbClr val="005AA6"/>
                </a:solidFill>
                <a:latin typeface="Sitka Banner" panose="02000505000000020004" pitchFamily="2" charset="0"/>
              </a:rPr>
              <a:t> (%) </a:t>
            </a:r>
          </a:p>
        </p:txBody>
      </p:sp>
      <p:graphicFrame>
        <p:nvGraphicFramePr>
          <p:cNvPr id="6" name="Chart 5">
            <a:extLst>
              <a:ext uri="{FF2B5EF4-FFF2-40B4-BE49-F238E27FC236}">
                <a16:creationId xmlns:a16="http://schemas.microsoft.com/office/drawing/2014/main" id="{CB91C5D1-B476-4F91-AAB9-518CDC45EA22}"/>
              </a:ext>
            </a:extLst>
          </p:cNvPr>
          <p:cNvGraphicFramePr/>
          <p:nvPr>
            <p:extLst>
              <p:ext uri="{D42A27DB-BD31-4B8C-83A1-F6EECF244321}">
                <p14:modId xmlns:p14="http://schemas.microsoft.com/office/powerpoint/2010/main" val="1667653641"/>
              </p:ext>
            </p:extLst>
          </p:nvPr>
        </p:nvGraphicFramePr>
        <p:xfrm>
          <a:off x="381000" y="819150"/>
          <a:ext cx="82296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3374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229600" cy="334963"/>
          </a:xfrm>
        </p:spPr>
        <p:txBody>
          <a:bodyPr>
            <a:noAutofit/>
          </a:bodyPr>
          <a:lstStyle/>
          <a:p>
            <a:pPr algn="l">
              <a:lnSpc>
                <a:spcPct val="80000"/>
              </a:lnSpc>
            </a:pPr>
            <a:r>
              <a:rPr lang="en-US" sz="2000" b="1" i="0" u="none" strike="noStrike" dirty="0">
                <a:solidFill>
                  <a:srgbClr val="005AA6"/>
                </a:solidFill>
                <a:effectLst/>
                <a:latin typeface="Sitka Banner" panose="02000505000000020004" pitchFamily="2" charset="0"/>
              </a:rPr>
              <a:t>Which of the following best describes the situation in your household? (%)</a:t>
            </a:r>
            <a:endParaRPr lang="en-US" sz="2400" b="1" dirty="0">
              <a:solidFill>
                <a:srgbClr val="005AA6"/>
              </a:solidFill>
              <a:latin typeface="Sitka Banner" panose="02000505000000020004" pitchFamily="2" charset="0"/>
            </a:endParaRPr>
          </a:p>
        </p:txBody>
      </p:sp>
      <p:graphicFrame>
        <p:nvGraphicFramePr>
          <p:cNvPr id="13" name="Chart 12">
            <a:extLst>
              <a:ext uri="{FF2B5EF4-FFF2-40B4-BE49-F238E27FC236}">
                <a16:creationId xmlns:a16="http://schemas.microsoft.com/office/drawing/2014/main" id="{5F3FADEA-3495-40D1-A42D-79948839F5A8}"/>
              </a:ext>
            </a:extLst>
          </p:cNvPr>
          <p:cNvGraphicFramePr/>
          <p:nvPr>
            <p:extLst>
              <p:ext uri="{D42A27DB-BD31-4B8C-83A1-F6EECF244321}">
                <p14:modId xmlns:p14="http://schemas.microsoft.com/office/powerpoint/2010/main" val="4156352148"/>
              </p:ext>
            </p:extLst>
          </p:nvPr>
        </p:nvGraphicFramePr>
        <p:xfrm>
          <a:off x="381000" y="895350"/>
          <a:ext cx="82296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9904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5943600" y="2472680"/>
            <a:ext cx="2744471" cy="2332939"/>
          </a:xfrm>
          <a:prstGeom prst="rect">
            <a:avLst/>
          </a:prstGeom>
          <a:noFill/>
          <a:ln>
            <a:noFill/>
          </a:ln>
        </p:spPr>
      </p:pic>
      <p:sp>
        <p:nvSpPr>
          <p:cNvPr id="3" name="Title 1"/>
          <p:cNvSpPr>
            <a:spLocks noGrp="1"/>
          </p:cNvSpPr>
          <p:nvPr>
            <p:ph type="ctrTitle" idx="4294967295"/>
          </p:nvPr>
        </p:nvSpPr>
        <p:spPr>
          <a:xfrm>
            <a:off x="304800" y="1177280"/>
            <a:ext cx="5189444" cy="2590800"/>
          </a:xfrm>
        </p:spPr>
        <p:txBody>
          <a:bodyPr>
            <a:noAutofit/>
          </a:bodyPr>
          <a:lstStyle/>
          <a:p>
            <a:pPr algn="l" defTabSz="365760"/>
            <a:r>
              <a:rPr lang="en-US" sz="4800" dirty="0">
                <a:solidFill>
                  <a:srgbClr val="005AA6"/>
                </a:solidFill>
                <a:latin typeface="Sitka Banner" panose="02000505000000020004" pitchFamily="2" charset="0"/>
              </a:rPr>
              <a:t>Devices used for cooking and heating</a:t>
            </a:r>
          </a:p>
        </p:txBody>
      </p:sp>
    </p:spTree>
    <p:extLst>
      <p:ext uri="{BB962C8B-B14F-4D97-AF65-F5344CB8AC3E}">
        <p14:creationId xmlns:p14="http://schemas.microsoft.com/office/powerpoint/2010/main" val="203777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133350"/>
            <a:ext cx="8305800" cy="457200"/>
          </a:xfrm>
        </p:spPr>
        <p:txBody>
          <a:bodyPr>
            <a:noAutofit/>
          </a:bodyPr>
          <a:lstStyle/>
          <a:p>
            <a:pPr algn="l">
              <a:lnSpc>
                <a:spcPct val="80000"/>
              </a:lnSpc>
            </a:pPr>
            <a:r>
              <a:rPr lang="en-US" sz="2000" b="1" dirty="0">
                <a:solidFill>
                  <a:srgbClr val="005AA6"/>
                </a:solidFill>
                <a:latin typeface="Sitka Banner" panose="02000505000000020004" pitchFamily="2" charset="0"/>
              </a:rPr>
              <a:t>What type of fuel do you use FOR COOKING in your household? (%)</a:t>
            </a:r>
          </a:p>
        </p:txBody>
      </p:sp>
      <p:graphicFrame>
        <p:nvGraphicFramePr>
          <p:cNvPr id="5" name="Chart 4">
            <a:extLst>
              <a:ext uri="{FF2B5EF4-FFF2-40B4-BE49-F238E27FC236}">
                <a16:creationId xmlns:a16="http://schemas.microsoft.com/office/drawing/2014/main" id="{EEB47669-C22B-4444-81A4-D8B4A7535703}"/>
              </a:ext>
            </a:extLst>
          </p:cNvPr>
          <p:cNvGraphicFramePr/>
          <p:nvPr>
            <p:extLst>
              <p:ext uri="{D42A27DB-BD31-4B8C-83A1-F6EECF244321}">
                <p14:modId xmlns:p14="http://schemas.microsoft.com/office/powerpoint/2010/main" val="932364531"/>
              </p:ext>
            </p:extLst>
          </p:nvPr>
        </p:nvGraphicFramePr>
        <p:xfrm>
          <a:off x="381000" y="742950"/>
          <a:ext cx="82296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3240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229600" cy="468374"/>
          </a:xfrm>
        </p:spPr>
        <p:txBody>
          <a:bodyPr>
            <a:noAutofit/>
          </a:bodyPr>
          <a:lstStyle/>
          <a:p>
            <a:pPr algn="l">
              <a:lnSpc>
                <a:spcPct val="80000"/>
              </a:lnSpc>
            </a:pPr>
            <a:r>
              <a:rPr lang="en-US" sz="2000" b="1" dirty="0">
                <a:solidFill>
                  <a:srgbClr val="005AA6"/>
                </a:solidFill>
                <a:latin typeface="Sitka Banner" panose="02000505000000020004" pitchFamily="2" charset="0"/>
              </a:rPr>
              <a:t>Do you use the same appliance (stove, for instance) for cooking and heating? (%)</a:t>
            </a:r>
          </a:p>
        </p:txBody>
      </p:sp>
      <p:graphicFrame>
        <p:nvGraphicFramePr>
          <p:cNvPr id="14" name="Chart 13">
            <a:extLst>
              <a:ext uri="{FF2B5EF4-FFF2-40B4-BE49-F238E27FC236}">
                <a16:creationId xmlns:a16="http://schemas.microsoft.com/office/drawing/2014/main" id="{18E4A698-730C-42CF-BBAF-9FA50D2DB92B}"/>
              </a:ext>
            </a:extLst>
          </p:cNvPr>
          <p:cNvGraphicFramePr/>
          <p:nvPr>
            <p:extLst>
              <p:ext uri="{D42A27DB-BD31-4B8C-83A1-F6EECF244321}">
                <p14:modId xmlns:p14="http://schemas.microsoft.com/office/powerpoint/2010/main" val="3933135650"/>
              </p:ext>
            </p:extLst>
          </p:nvPr>
        </p:nvGraphicFramePr>
        <p:xfrm>
          <a:off x="381000" y="742950"/>
          <a:ext cx="82296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3551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What is the MAIN APPLIANCE used for heating in your household? (%)</a:t>
            </a:r>
          </a:p>
        </p:txBody>
      </p:sp>
      <p:graphicFrame>
        <p:nvGraphicFramePr>
          <p:cNvPr id="12" name="Chart 11">
            <a:extLst>
              <a:ext uri="{FF2B5EF4-FFF2-40B4-BE49-F238E27FC236}">
                <a16:creationId xmlns:a16="http://schemas.microsoft.com/office/drawing/2014/main" id="{C3AD7E58-09D9-4A2B-A3AB-75140A20B4F5}"/>
              </a:ext>
            </a:extLst>
          </p:cNvPr>
          <p:cNvGraphicFramePr/>
          <p:nvPr>
            <p:extLst>
              <p:ext uri="{D42A27DB-BD31-4B8C-83A1-F6EECF244321}">
                <p14:modId xmlns:p14="http://schemas.microsoft.com/office/powerpoint/2010/main" val="3246485492"/>
              </p:ext>
            </p:extLst>
          </p:nvPr>
        </p:nvGraphicFramePr>
        <p:xfrm>
          <a:off x="381000" y="666750"/>
          <a:ext cx="4114800" cy="37338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a:extLst>
              <a:ext uri="{FF2B5EF4-FFF2-40B4-BE49-F238E27FC236}">
                <a16:creationId xmlns:a16="http://schemas.microsoft.com/office/drawing/2014/main" id="{E29BA70A-FD70-44F6-A1D1-7993BF802E23}"/>
              </a:ext>
            </a:extLst>
          </p:cNvPr>
          <p:cNvGraphicFramePr/>
          <p:nvPr>
            <p:extLst>
              <p:ext uri="{D42A27DB-BD31-4B8C-83A1-F6EECF244321}">
                <p14:modId xmlns:p14="http://schemas.microsoft.com/office/powerpoint/2010/main" val="2557579521"/>
              </p:ext>
            </p:extLst>
          </p:nvPr>
        </p:nvGraphicFramePr>
        <p:xfrm>
          <a:off x="4419600" y="701166"/>
          <a:ext cx="4191000" cy="37338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413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What is the MAIN APPLIANCE used for heating in your household? (%)</a:t>
            </a:r>
          </a:p>
        </p:txBody>
      </p:sp>
      <p:graphicFrame>
        <p:nvGraphicFramePr>
          <p:cNvPr id="8" name="Chart 7">
            <a:extLst>
              <a:ext uri="{FF2B5EF4-FFF2-40B4-BE49-F238E27FC236}">
                <a16:creationId xmlns:a16="http://schemas.microsoft.com/office/drawing/2014/main" id="{A0DAD68A-C519-4398-8349-5FE1E85DDF7D}"/>
              </a:ext>
            </a:extLst>
          </p:cNvPr>
          <p:cNvGraphicFramePr/>
          <p:nvPr>
            <p:extLst>
              <p:ext uri="{D42A27DB-BD31-4B8C-83A1-F6EECF244321}">
                <p14:modId xmlns:p14="http://schemas.microsoft.com/office/powerpoint/2010/main" val="3549734021"/>
              </p:ext>
            </p:extLst>
          </p:nvPr>
        </p:nvGraphicFramePr>
        <p:xfrm>
          <a:off x="381000" y="704850"/>
          <a:ext cx="3886200" cy="3733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A443C815-F9AD-4FBE-BC0F-324479D134D2}"/>
              </a:ext>
            </a:extLst>
          </p:cNvPr>
          <p:cNvGraphicFramePr/>
          <p:nvPr>
            <p:extLst>
              <p:ext uri="{D42A27DB-BD31-4B8C-83A1-F6EECF244321}">
                <p14:modId xmlns:p14="http://schemas.microsoft.com/office/powerpoint/2010/main" val="2676590647"/>
              </p:ext>
            </p:extLst>
          </p:nvPr>
        </p:nvGraphicFramePr>
        <p:xfrm>
          <a:off x="4114800" y="704850"/>
          <a:ext cx="4495800" cy="373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518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What is the MAIN APPLIANCE used for heating in your household? (%)</a:t>
            </a:r>
          </a:p>
        </p:txBody>
      </p:sp>
      <p:graphicFrame>
        <p:nvGraphicFramePr>
          <p:cNvPr id="5" name="Chart 4">
            <a:extLst>
              <a:ext uri="{FF2B5EF4-FFF2-40B4-BE49-F238E27FC236}">
                <a16:creationId xmlns:a16="http://schemas.microsoft.com/office/drawing/2014/main" id="{2B1D41E5-2087-426B-8188-F0C008D1F8DF}"/>
              </a:ext>
            </a:extLst>
          </p:cNvPr>
          <p:cNvGraphicFramePr/>
          <p:nvPr>
            <p:extLst>
              <p:ext uri="{D42A27DB-BD31-4B8C-83A1-F6EECF244321}">
                <p14:modId xmlns:p14="http://schemas.microsoft.com/office/powerpoint/2010/main" val="84284887"/>
              </p:ext>
            </p:extLst>
          </p:nvPr>
        </p:nvGraphicFramePr>
        <p:xfrm>
          <a:off x="2286000" y="704850"/>
          <a:ext cx="47244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9416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What is the MAIN APPLIANCE used for heating in your household? (%)</a:t>
            </a:r>
          </a:p>
        </p:txBody>
      </p:sp>
      <p:sp>
        <p:nvSpPr>
          <p:cNvPr id="2" name="TextBox 1">
            <a:extLst>
              <a:ext uri="{FF2B5EF4-FFF2-40B4-BE49-F238E27FC236}">
                <a16:creationId xmlns:a16="http://schemas.microsoft.com/office/drawing/2014/main" id="{63765D5B-A54A-4D03-B961-24AA676EE018}"/>
              </a:ext>
            </a:extLst>
          </p:cNvPr>
          <p:cNvSpPr txBox="1"/>
          <p:nvPr/>
        </p:nvSpPr>
        <p:spPr>
          <a:xfrm>
            <a:off x="76200" y="666750"/>
            <a:ext cx="3200400" cy="338554"/>
          </a:xfrm>
          <a:prstGeom prst="rect">
            <a:avLst/>
          </a:prstGeom>
          <a:noFill/>
        </p:spPr>
        <p:txBody>
          <a:bodyPr wrap="square" rtlCol="0">
            <a:spAutoFit/>
          </a:bodyPr>
          <a:lstStyle/>
          <a:p>
            <a:pPr algn="ctr"/>
            <a:r>
              <a:rPr lang="en-US" sz="1600" i="1" dirty="0">
                <a:solidFill>
                  <a:srgbClr val="005AA6"/>
                </a:solidFill>
                <a:latin typeface="Sitka Banner" panose="02000505000000020004" pitchFamily="2" charset="0"/>
              </a:rPr>
              <a:t>The three most frequent answers</a:t>
            </a:r>
          </a:p>
        </p:txBody>
      </p:sp>
      <p:graphicFrame>
        <p:nvGraphicFramePr>
          <p:cNvPr id="7" name="Chart 6">
            <a:extLst>
              <a:ext uri="{FF2B5EF4-FFF2-40B4-BE49-F238E27FC236}">
                <a16:creationId xmlns:a16="http://schemas.microsoft.com/office/drawing/2014/main" id="{FE896F44-D34A-4D8E-8CA8-FD7B0D9D48DA}"/>
              </a:ext>
            </a:extLst>
          </p:cNvPr>
          <p:cNvGraphicFramePr/>
          <p:nvPr>
            <p:extLst>
              <p:ext uri="{D42A27DB-BD31-4B8C-83A1-F6EECF244321}">
                <p14:modId xmlns:p14="http://schemas.microsoft.com/office/powerpoint/2010/main" val="712759082"/>
              </p:ext>
            </p:extLst>
          </p:nvPr>
        </p:nvGraphicFramePr>
        <p:xfrm>
          <a:off x="381000" y="1005304"/>
          <a:ext cx="8305800" cy="34714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2128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5943600" y="2472680"/>
            <a:ext cx="2744471" cy="2332939"/>
          </a:xfrm>
          <a:prstGeom prst="rect">
            <a:avLst/>
          </a:prstGeom>
          <a:noFill/>
          <a:ln>
            <a:noFill/>
          </a:ln>
        </p:spPr>
      </p:pic>
      <p:sp>
        <p:nvSpPr>
          <p:cNvPr id="3" name="Title 1"/>
          <p:cNvSpPr>
            <a:spLocks noGrp="1"/>
          </p:cNvSpPr>
          <p:nvPr>
            <p:ph type="ctrTitle" idx="4294967295"/>
          </p:nvPr>
        </p:nvSpPr>
        <p:spPr>
          <a:xfrm>
            <a:off x="373156" y="1352550"/>
            <a:ext cx="5037044" cy="1790700"/>
          </a:xfrm>
        </p:spPr>
        <p:txBody>
          <a:bodyPr>
            <a:normAutofit/>
          </a:bodyPr>
          <a:lstStyle/>
          <a:p>
            <a:pPr algn="l" defTabSz="365760"/>
            <a:r>
              <a:rPr lang="en-GB" sz="4800"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Description of the sample</a:t>
            </a:r>
            <a:endParaRPr lang="en-US" sz="4800" dirty="0">
              <a:solidFill>
                <a:srgbClr val="005AA6"/>
              </a:solidFill>
              <a:latin typeface="Sitka Banner" panose="02000505000000020004" pitchFamily="2" charset="0"/>
            </a:endParaRPr>
          </a:p>
        </p:txBody>
      </p:sp>
    </p:spTree>
    <p:extLst>
      <p:ext uri="{BB962C8B-B14F-4D97-AF65-F5344CB8AC3E}">
        <p14:creationId xmlns:p14="http://schemas.microsoft.com/office/powerpoint/2010/main" val="1913506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How old is your main heating appliance? (%)</a:t>
            </a:r>
          </a:p>
        </p:txBody>
      </p:sp>
      <p:graphicFrame>
        <p:nvGraphicFramePr>
          <p:cNvPr id="6" name="Chart 5">
            <a:extLst>
              <a:ext uri="{FF2B5EF4-FFF2-40B4-BE49-F238E27FC236}">
                <a16:creationId xmlns:a16="http://schemas.microsoft.com/office/drawing/2014/main" id="{383E93B3-7929-45CB-A706-547E2186F3EA}"/>
              </a:ext>
            </a:extLst>
          </p:cNvPr>
          <p:cNvGraphicFramePr/>
          <p:nvPr>
            <p:extLst>
              <p:ext uri="{D42A27DB-BD31-4B8C-83A1-F6EECF244321}">
                <p14:modId xmlns:p14="http://schemas.microsoft.com/office/powerpoint/2010/main" val="331524233"/>
              </p:ext>
            </p:extLst>
          </p:nvPr>
        </p:nvGraphicFramePr>
        <p:xfrm>
          <a:off x="381000" y="666750"/>
          <a:ext cx="81534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679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229600" cy="334963"/>
          </a:xfrm>
        </p:spPr>
        <p:txBody>
          <a:bodyPr>
            <a:noAutofit/>
          </a:bodyPr>
          <a:lstStyle/>
          <a:p>
            <a:pPr algn="l">
              <a:lnSpc>
                <a:spcPct val="80000"/>
              </a:lnSpc>
            </a:pPr>
            <a:r>
              <a:rPr lang="en-US" sz="2000" b="1" dirty="0">
                <a:solidFill>
                  <a:srgbClr val="005AA6"/>
                </a:solidFill>
                <a:latin typeface="Sitka Banner" panose="02000505000000020004" pitchFamily="2" charset="0"/>
              </a:rPr>
              <a:t>How much time a day do you spend in a room with a stove or a heater? (%)</a:t>
            </a:r>
          </a:p>
        </p:txBody>
      </p:sp>
      <p:graphicFrame>
        <p:nvGraphicFramePr>
          <p:cNvPr id="5" name="Chart 4">
            <a:extLst>
              <a:ext uri="{FF2B5EF4-FFF2-40B4-BE49-F238E27FC236}">
                <a16:creationId xmlns:a16="http://schemas.microsoft.com/office/drawing/2014/main" id="{46D7213F-DDC4-45ED-894C-33EE8317F425}"/>
              </a:ext>
            </a:extLst>
          </p:cNvPr>
          <p:cNvGraphicFramePr/>
          <p:nvPr>
            <p:extLst>
              <p:ext uri="{D42A27DB-BD31-4B8C-83A1-F6EECF244321}">
                <p14:modId xmlns:p14="http://schemas.microsoft.com/office/powerpoint/2010/main" val="1564990168"/>
              </p:ext>
            </p:extLst>
          </p:nvPr>
        </p:nvGraphicFramePr>
        <p:xfrm>
          <a:off x="381000" y="666750"/>
          <a:ext cx="82296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5722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229600" cy="334963"/>
          </a:xfrm>
        </p:spPr>
        <p:txBody>
          <a:bodyPr>
            <a:noAutofit/>
          </a:bodyPr>
          <a:lstStyle/>
          <a:p>
            <a:pPr algn="l">
              <a:lnSpc>
                <a:spcPct val="80000"/>
              </a:lnSpc>
            </a:pPr>
            <a:r>
              <a:rPr lang="en-US" sz="2000" b="1" dirty="0">
                <a:solidFill>
                  <a:srgbClr val="005AA6"/>
                </a:solidFill>
                <a:latin typeface="Sitka Banner" panose="02000505000000020004" pitchFamily="2" charset="0"/>
              </a:rPr>
              <a:t>Do you or any of your family members sleep in a room with a stove or a heater? (%)</a:t>
            </a:r>
          </a:p>
        </p:txBody>
      </p:sp>
      <p:graphicFrame>
        <p:nvGraphicFramePr>
          <p:cNvPr id="5" name="Chart 4">
            <a:extLst>
              <a:ext uri="{FF2B5EF4-FFF2-40B4-BE49-F238E27FC236}">
                <a16:creationId xmlns:a16="http://schemas.microsoft.com/office/drawing/2014/main" id="{387888DF-B976-4CBE-A686-527621F69BDA}"/>
              </a:ext>
            </a:extLst>
          </p:cNvPr>
          <p:cNvGraphicFramePr/>
          <p:nvPr>
            <p:extLst>
              <p:ext uri="{D42A27DB-BD31-4B8C-83A1-F6EECF244321}">
                <p14:modId xmlns:p14="http://schemas.microsoft.com/office/powerpoint/2010/main" val="3647213053"/>
              </p:ext>
            </p:extLst>
          </p:nvPr>
        </p:nvGraphicFramePr>
        <p:xfrm>
          <a:off x="381000" y="1047750"/>
          <a:ext cx="8229600" cy="3352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413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5943600" y="2472680"/>
            <a:ext cx="2744471" cy="2332939"/>
          </a:xfrm>
          <a:prstGeom prst="rect">
            <a:avLst/>
          </a:prstGeom>
          <a:noFill/>
          <a:ln>
            <a:noFill/>
          </a:ln>
        </p:spPr>
      </p:pic>
      <p:sp>
        <p:nvSpPr>
          <p:cNvPr id="3" name="Title 1"/>
          <p:cNvSpPr>
            <a:spLocks noGrp="1"/>
          </p:cNvSpPr>
          <p:nvPr>
            <p:ph type="ctrTitle" idx="4294967295"/>
          </p:nvPr>
        </p:nvSpPr>
        <p:spPr>
          <a:xfrm>
            <a:off x="373156" y="1352550"/>
            <a:ext cx="5037044" cy="1790700"/>
          </a:xfrm>
        </p:spPr>
        <p:txBody>
          <a:bodyPr>
            <a:normAutofit/>
          </a:bodyPr>
          <a:lstStyle/>
          <a:p>
            <a:pPr algn="l" defTabSz="365760"/>
            <a:r>
              <a:rPr lang="en-US" sz="4800" dirty="0">
                <a:solidFill>
                  <a:srgbClr val="005AA6"/>
                </a:solidFill>
                <a:latin typeface="Sitka Banner" panose="02000505000000020004" pitchFamily="2" charset="0"/>
              </a:rPr>
              <a:t>Power engineering for heating</a:t>
            </a:r>
          </a:p>
        </p:txBody>
      </p:sp>
    </p:spTree>
    <p:extLst>
      <p:ext uri="{BB962C8B-B14F-4D97-AF65-F5344CB8AC3E}">
        <p14:creationId xmlns:p14="http://schemas.microsoft.com/office/powerpoint/2010/main" val="3462000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133350"/>
            <a:ext cx="8077200" cy="411163"/>
          </a:xfrm>
        </p:spPr>
        <p:txBody>
          <a:bodyPr>
            <a:noAutofit/>
          </a:bodyPr>
          <a:lstStyle/>
          <a:p>
            <a:pPr algn="just"/>
            <a:r>
              <a:rPr lang="en-US" sz="2000" b="1" dirty="0">
                <a:solidFill>
                  <a:srgbClr val="005AA6"/>
                </a:solidFill>
                <a:latin typeface="Sitka Banner" panose="02000505000000020004" pitchFamily="2" charset="0"/>
              </a:rPr>
              <a:t>How satisfied are you with the quality of heating in your household? (%)</a:t>
            </a:r>
          </a:p>
        </p:txBody>
      </p:sp>
      <p:graphicFrame>
        <p:nvGraphicFramePr>
          <p:cNvPr id="6" name="Chart 5">
            <a:extLst>
              <a:ext uri="{FF2B5EF4-FFF2-40B4-BE49-F238E27FC236}">
                <a16:creationId xmlns:a16="http://schemas.microsoft.com/office/drawing/2014/main" id="{6B3CCF52-58C4-4650-BBA7-453EF6D2EEFE}"/>
              </a:ext>
            </a:extLst>
          </p:cNvPr>
          <p:cNvGraphicFramePr/>
          <p:nvPr>
            <p:extLst>
              <p:ext uri="{D42A27DB-BD31-4B8C-83A1-F6EECF244321}">
                <p14:modId xmlns:p14="http://schemas.microsoft.com/office/powerpoint/2010/main" val="1506565453"/>
              </p:ext>
            </p:extLst>
          </p:nvPr>
        </p:nvGraphicFramePr>
        <p:xfrm>
          <a:off x="381000" y="742950"/>
          <a:ext cx="80772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50516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04800" y="209550"/>
            <a:ext cx="8321040" cy="334963"/>
          </a:xfrm>
        </p:spPr>
        <p:txBody>
          <a:bodyPr>
            <a:noAutofit/>
          </a:bodyPr>
          <a:lstStyle/>
          <a:p>
            <a:pPr algn="l"/>
            <a:r>
              <a:rPr lang="en-US" sz="2000" b="1" dirty="0">
                <a:solidFill>
                  <a:srgbClr val="005AA6"/>
                </a:solidFill>
                <a:latin typeface="Sitka Banner" panose="02000505000000020004" pitchFamily="2" charset="0"/>
              </a:rPr>
              <a:t>In your opinion, consumption of which fuel is the most affordable for heating? (%)</a:t>
            </a:r>
          </a:p>
        </p:txBody>
      </p:sp>
      <p:graphicFrame>
        <p:nvGraphicFramePr>
          <p:cNvPr id="6" name="Chart 5">
            <a:extLst>
              <a:ext uri="{FF2B5EF4-FFF2-40B4-BE49-F238E27FC236}">
                <a16:creationId xmlns:a16="http://schemas.microsoft.com/office/drawing/2014/main" id="{AF81B591-8192-40D1-86DE-CCCB2363C8AE}"/>
              </a:ext>
            </a:extLst>
          </p:cNvPr>
          <p:cNvGraphicFramePr/>
          <p:nvPr>
            <p:extLst>
              <p:ext uri="{D42A27DB-BD31-4B8C-83A1-F6EECF244321}">
                <p14:modId xmlns:p14="http://schemas.microsoft.com/office/powerpoint/2010/main" val="1868083218"/>
              </p:ext>
            </p:extLst>
          </p:nvPr>
        </p:nvGraphicFramePr>
        <p:xfrm>
          <a:off x="381000" y="742950"/>
          <a:ext cx="824484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362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229600" cy="334963"/>
          </a:xfrm>
        </p:spPr>
        <p:txBody>
          <a:bodyPr>
            <a:noAutofit/>
          </a:bodyPr>
          <a:lstStyle/>
          <a:p>
            <a:pPr algn="l"/>
            <a:r>
              <a:rPr lang="en-US" sz="2000" b="1" dirty="0">
                <a:solidFill>
                  <a:srgbClr val="005AA6"/>
                </a:solidFill>
                <a:latin typeface="Sitka Banner" panose="02000505000000020004" pitchFamily="2" charset="0"/>
              </a:rPr>
              <a:t>What would you say, what is the main heating appliance used by your neighbors? (%)</a:t>
            </a:r>
          </a:p>
        </p:txBody>
      </p:sp>
      <p:sp>
        <p:nvSpPr>
          <p:cNvPr id="4" name="Title 3"/>
          <p:cNvSpPr txBox="1">
            <a:spLocks/>
          </p:cNvSpPr>
          <p:nvPr/>
        </p:nvSpPr>
        <p:spPr>
          <a:xfrm>
            <a:off x="693576" y="832620"/>
            <a:ext cx="2667000" cy="9852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200" dirty="0">
              <a:solidFill>
                <a:srgbClr val="005AA6"/>
              </a:solidFill>
              <a:latin typeface="Houschka Pro Medium" pitchFamily="34" charset="0"/>
            </a:endParaRPr>
          </a:p>
        </p:txBody>
      </p:sp>
      <p:graphicFrame>
        <p:nvGraphicFramePr>
          <p:cNvPr id="10" name="Table 10">
            <a:extLst>
              <a:ext uri="{FF2B5EF4-FFF2-40B4-BE49-F238E27FC236}">
                <a16:creationId xmlns:a16="http://schemas.microsoft.com/office/drawing/2014/main" id="{6304E668-6725-4BBC-A8F6-EC03EDBEE33A}"/>
              </a:ext>
            </a:extLst>
          </p:cNvPr>
          <p:cNvGraphicFramePr>
            <a:graphicFrameLocks noGrp="1"/>
          </p:cNvGraphicFramePr>
          <p:nvPr>
            <p:extLst>
              <p:ext uri="{D42A27DB-BD31-4B8C-83A1-F6EECF244321}">
                <p14:modId xmlns:p14="http://schemas.microsoft.com/office/powerpoint/2010/main" val="2172287904"/>
              </p:ext>
            </p:extLst>
          </p:nvPr>
        </p:nvGraphicFramePr>
        <p:xfrm>
          <a:off x="381000" y="742951"/>
          <a:ext cx="8229600" cy="367411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755196660"/>
                    </a:ext>
                  </a:extLst>
                </a:gridCol>
                <a:gridCol w="914400">
                  <a:extLst>
                    <a:ext uri="{9D8B030D-6E8A-4147-A177-3AD203B41FA5}">
                      <a16:colId xmlns:a16="http://schemas.microsoft.com/office/drawing/2014/main" val="3244066370"/>
                    </a:ext>
                  </a:extLst>
                </a:gridCol>
                <a:gridCol w="1219200">
                  <a:extLst>
                    <a:ext uri="{9D8B030D-6E8A-4147-A177-3AD203B41FA5}">
                      <a16:colId xmlns:a16="http://schemas.microsoft.com/office/drawing/2014/main" val="2478550608"/>
                    </a:ext>
                  </a:extLst>
                </a:gridCol>
                <a:gridCol w="1066800">
                  <a:extLst>
                    <a:ext uri="{9D8B030D-6E8A-4147-A177-3AD203B41FA5}">
                      <a16:colId xmlns:a16="http://schemas.microsoft.com/office/drawing/2014/main" val="3691120235"/>
                    </a:ext>
                  </a:extLst>
                </a:gridCol>
                <a:gridCol w="1066800">
                  <a:extLst>
                    <a:ext uri="{9D8B030D-6E8A-4147-A177-3AD203B41FA5}">
                      <a16:colId xmlns:a16="http://schemas.microsoft.com/office/drawing/2014/main" val="944936597"/>
                    </a:ext>
                  </a:extLst>
                </a:gridCol>
                <a:gridCol w="914400">
                  <a:extLst>
                    <a:ext uri="{9D8B030D-6E8A-4147-A177-3AD203B41FA5}">
                      <a16:colId xmlns:a16="http://schemas.microsoft.com/office/drawing/2014/main" val="1863432666"/>
                    </a:ext>
                  </a:extLst>
                </a:gridCol>
              </a:tblGrid>
              <a:tr h="370587">
                <a:tc>
                  <a:txBody>
                    <a:bodyPr/>
                    <a:lstStyle/>
                    <a:p>
                      <a:pPr algn="ctr"/>
                      <a:endParaRPr lang="en-US" sz="1200" dirty="0">
                        <a:solidFill>
                          <a:schemeClr val="bg1"/>
                        </a:solidFill>
                        <a:latin typeface="Sitka Banner" panose="02000505000000020004" pitchFamily="2" charset="0"/>
                      </a:endParaRPr>
                    </a:p>
                  </a:txBody>
                  <a:tcPr anchor="ctr">
                    <a:solidFill>
                      <a:srgbClr val="005AA6"/>
                    </a:solidFill>
                  </a:tcPr>
                </a:tc>
                <a:tc>
                  <a:txBody>
                    <a:bodyPr/>
                    <a:lstStyle/>
                    <a:p>
                      <a:pPr algn="ctr"/>
                      <a:r>
                        <a:rPr lang="en-US" sz="1200" dirty="0">
                          <a:solidFill>
                            <a:schemeClr val="bg1"/>
                          </a:solidFill>
                          <a:latin typeface="Sitka Banner" panose="02000505000000020004" pitchFamily="2" charset="0"/>
                        </a:rPr>
                        <a:t>Serbia</a:t>
                      </a:r>
                    </a:p>
                  </a:txBody>
                  <a:tcPr anchor="ctr">
                    <a:solidFill>
                      <a:srgbClr val="005AA6"/>
                    </a:solidFill>
                  </a:tcPr>
                </a:tc>
                <a:tc>
                  <a:txBody>
                    <a:bodyPr/>
                    <a:lstStyle/>
                    <a:p>
                      <a:pPr algn="ctr"/>
                      <a:r>
                        <a:rPr lang="en-US" sz="1200" dirty="0">
                          <a:solidFill>
                            <a:schemeClr val="bg1"/>
                          </a:solidFill>
                          <a:latin typeface="Sitka Banner" panose="02000505000000020004" pitchFamily="2" charset="0"/>
                        </a:rPr>
                        <a:t>Montenegro</a:t>
                      </a:r>
                    </a:p>
                  </a:txBody>
                  <a:tcPr anchor="ctr">
                    <a:solidFill>
                      <a:srgbClr val="005AA6"/>
                    </a:solidFill>
                  </a:tcPr>
                </a:tc>
                <a:tc>
                  <a:txBody>
                    <a:bodyPr/>
                    <a:lstStyle/>
                    <a:p>
                      <a:pPr algn="ctr"/>
                      <a:r>
                        <a:rPr lang="en-US" sz="1200" dirty="0">
                          <a:solidFill>
                            <a:schemeClr val="bg1"/>
                          </a:solidFill>
                          <a:latin typeface="Sitka Banner" panose="02000505000000020004" pitchFamily="2" charset="0"/>
                        </a:rPr>
                        <a:t>Albania</a:t>
                      </a:r>
                    </a:p>
                  </a:txBody>
                  <a:tcPr anchor="ctr">
                    <a:solidFill>
                      <a:srgbClr val="005AA6"/>
                    </a:solidFill>
                  </a:tcPr>
                </a:tc>
                <a:tc>
                  <a:txBody>
                    <a:bodyPr/>
                    <a:lstStyle/>
                    <a:p>
                      <a:pPr algn="ctr"/>
                      <a:r>
                        <a:rPr lang="en-US" sz="1200" dirty="0">
                          <a:solidFill>
                            <a:schemeClr val="bg1"/>
                          </a:solidFill>
                          <a:latin typeface="Sitka Banner" panose="02000505000000020004" pitchFamily="2" charset="0"/>
                        </a:rPr>
                        <a:t>North Macedonia</a:t>
                      </a:r>
                    </a:p>
                  </a:txBody>
                  <a:tcPr anchor="ctr">
                    <a:solidFill>
                      <a:srgbClr val="005AA6"/>
                    </a:solidFill>
                  </a:tcPr>
                </a:tc>
                <a:tc>
                  <a:txBody>
                    <a:bodyPr/>
                    <a:lstStyle/>
                    <a:p>
                      <a:pPr algn="ctr"/>
                      <a:r>
                        <a:rPr lang="en-US" sz="1200" dirty="0">
                          <a:solidFill>
                            <a:schemeClr val="bg1"/>
                          </a:solidFill>
                          <a:latin typeface="Sitka Banner" panose="02000505000000020004" pitchFamily="2" charset="0"/>
                        </a:rPr>
                        <a:t>Kosovo*</a:t>
                      </a:r>
                    </a:p>
                  </a:txBody>
                  <a:tcPr anchor="ctr">
                    <a:solidFill>
                      <a:srgbClr val="005AA6"/>
                    </a:solidFill>
                  </a:tcPr>
                </a:tc>
                <a:extLst>
                  <a:ext uri="{0D108BD9-81ED-4DB2-BD59-A6C34878D82A}">
                    <a16:rowId xmlns:a16="http://schemas.microsoft.com/office/drawing/2014/main" val="2948924849"/>
                  </a:ext>
                </a:extLst>
              </a:tr>
              <a:tr h="157136">
                <a:tc>
                  <a:txBody>
                    <a:bodyPr/>
                    <a:lstStyle/>
                    <a:p>
                      <a:pPr algn="l" fontAlgn="b"/>
                      <a:r>
                        <a:rPr lang="en-US" sz="1200" b="0" i="0" u="none" strike="noStrike" dirty="0">
                          <a:solidFill>
                            <a:srgbClr val="005AA6"/>
                          </a:solidFill>
                          <a:effectLst/>
                          <a:latin typeface="Sitka Banner" panose="02000505000000020004" pitchFamily="2" charset="0"/>
                        </a:rPr>
                        <a:t>Wood or coal stove</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33</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62</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51</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43</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65</a:t>
                      </a:r>
                    </a:p>
                  </a:txBody>
                  <a:tcPr marL="6350" marR="6350" marT="6350" marB="0" anchor="b">
                    <a:solidFill>
                      <a:schemeClr val="accent1">
                        <a:lumMod val="20000"/>
                        <a:lumOff val="80000"/>
                      </a:schemeClr>
                    </a:solidFill>
                  </a:tcPr>
                </a:tc>
                <a:extLst>
                  <a:ext uri="{0D108BD9-81ED-4DB2-BD59-A6C34878D82A}">
                    <a16:rowId xmlns:a16="http://schemas.microsoft.com/office/drawing/2014/main" val="3512680930"/>
                  </a:ext>
                </a:extLst>
              </a:tr>
              <a:tr h="157136">
                <a:tc gridSpan="2">
                  <a:txBody>
                    <a:bodyPr/>
                    <a:lstStyle/>
                    <a:p>
                      <a:pPr algn="l" fontAlgn="b"/>
                      <a:r>
                        <a:rPr lang="en-US" sz="1200" b="0" i="0" u="none" strike="noStrike" dirty="0">
                          <a:solidFill>
                            <a:srgbClr val="005AA6"/>
                          </a:solidFill>
                          <a:effectLst/>
                          <a:latin typeface="Sitka Banner" panose="02000505000000020004" pitchFamily="2" charset="0"/>
                        </a:rPr>
                        <a:t>Air-conditioning</a:t>
                      </a:r>
                    </a:p>
                  </a:txBody>
                  <a:tcPr marL="6350" marR="6350" marT="6350" marB="0" anchor="ctr">
                    <a:solidFill>
                      <a:schemeClr val="accent1">
                        <a:lumMod val="20000"/>
                        <a:lumOff val="80000"/>
                      </a:schemeClr>
                    </a:solidFill>
                  </a:tcPr>
                </a:tc>
                <a:tc hMerge="1">
                  <a:txBody>
                    <a:bodyPr/>
                    <a:lstStyle/>
                    <a:p>
                      <a:endParaRPr lang="en-US"/>
                    </a:p>
                  </a:txBody>
                  <a:tcPr/>
                </a:tc>
                <a:tc>
                  <a:txBody>
                    <a:bodyPr/>
                    <a:lstStyle/>
                    <a:p>
                      <a:pPr algn="ctr" fontAlgn="b"/>
                      <a:r>
                        <a:rPr lang="en-US" sz="1200" b="1" i="0" u="none" strike="noStrike" dirty="0">
                          <a:solidFill>
                            <a:srgbClr val="005AA6"/>
                          </a:solidFill>
                          <a:effectLst/>
                          <a:latin typeface="Sitka Banner" panose="02000505000000020004" pitchFamily="2" charset="0"/>
                        </a:rPr>
                        <a:t>22</a:t>
                      </a: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23</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15</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2</a:t>
                      </a:r>
                    </a:p>
                  </a:txBody>
                  <a:tcPr marL="6350" marR="6350" marT="6350" marB="0" anchor="b">
                    <a:solidFill>
                      <a:schemeClr val="accent1">
                        <a:lumMod val="20000"/>
                        <a:lumOff val="80000"/>
                      </a:schemeClr>
                    </a:solidFill>
                  </a:tcPr>
                </a:tc>
                <a:extLst>
                  <a:ext uri="{0D108BD9-81ED-4DB2-BD59-A6C34878D82A}">
                    <a16:rowId xmlns:a16="http://schemas.microsoft.com/office/drawing/2014/main" val="1700970901"/>
                  </a:ext>
                </a:extLst>
              </a:tr>
              <a:tr h="174394">
                <a:tc>
                  <a:txBody>
                    <a:bodyPr/>
                    <a:lstStyle/>
                    <a:p>
                      <a:pPr algn="l" fontAlgn="b"/>
                      <a:r>
                        <a:rPr lang="en-US" sz="1200" b="0" i="0" u="none" strike="noStrike" dirty="0">
                          <a:solidFill>
                            <a:srgbClr val="005AA6"/>
                          </a:solidFill>
                          <a:effectLst/>
                          <a:latin typeface="Sitka Banner" panose="02000505000000020004" pitchFamily="2" charset="0"/>
                        </a:rPr>
                        <a:t>District heating via heating plant</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20</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a:t>
                      </a: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7</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11</a:t>
                      </a:r>
                    </a:p>
                  </a:txBody>
                  <a:tcPr marL="6350" marR="6350" marT="6350" marB="0" anchor="b">
                    <a:solidFill>
                      <a:schemeClr val="accent1">
                        <a:lumMod val="20000"/>
                        <a:lumOff val="80000"/>
                      </a:schemeClr>
                    </a:solidFill>
                  </a:tcPr>
                </a:tc>
                <a:extLst>
                  <a:ext uri="{0D108BD9-81ED-4DB2-BD59-A6C34878D82A}">
                    <a16:rowId xmlns:a16="http://schemas.microsoft.com/office/drawing/2014/main" val="1693284627"/>
                  </a:ext>
                </a:extLst>
              </a:tr>
              <a:tr h="157136">
                <a:tc>
                  <a:txBody>
                    <a:bodyPr/>
                    <a:lstStyle/>
                    <a:p>
                      <a:pPr algn="l" fontAlgn="b"/>
                      <a:r>
                        <a:rPr lang="en-US" sz="1200" b="0" i="0" u="none" strike="noStrike" dirty="0">
                          <a:solidFill>
                            <a:srgbClr val="005AA6"/>
                          </a:solidFill>
                          <a:effectLst/>
                          <a:latin typeface="Sitka Banner" panose="02000505000000020004" pitchFamily="2" charset="0"/>
                        </a:rPr>
                        <a:t>Wood or coal boiler</a:t>
                      </a:r>
                    </a:p>
                  </a:txBody>
                  <a:tcPr marL="6350" marR="6350" marT="6350" marB="0" anchor="ctr">
                    <a:solidFill>
                      <a:schemeClr val="accent1">
                        <a:lumMod val="20000"/>
                        <a:lumOff val="80000"/>
                      </a:schemeClr>
                    </a:solidFill>
                  </a:tcPr>
                </a:tc>
                <a:tc>
                  <a:txBody>
                    <a:bodyPr/>
                    <a:lstStyle/>
                    <a:p>
                      <a:pPr algn="ctr" fontAlgn="ctr"/>
                      <a:r>
                        <a:rPr lang="en-US" sz="1200" b="1" i="0" u="none" strike="noStrike" dirty="0">
                          <a:solidFill>
                            <a:srgbClr val="005AA6"/>
                          </a:solidFill>
                          <a:effectLst/>
                          <a:latin typeface="Sitka Banner" panose="02000505000000020004" pitchFamily="2" charset="0"/>
                        </a:rPr>
                        <a:t>16</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a:t>
                      </a: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5</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4</a:t>
                      </a:r>
                    </a:p>
                  </a:txBody>
                  <a:tcPr marL="6350" marR="6350" marT="6350" marB="0" anchor="b">
                    <a:solidFill>
                      <a:schemeClr val="accent1">
                        <a:lumMod val="20000"/>
                        <a:lumOff val="80000"/>
                      </a:schemeClr>
                    </a:solidFill>
                  </a:tcPr>
                </a:tc>
                <a:extLst>
                  <a:ext uri="{0D108BD9-81ED-4DB2-BD59-A6C34878D82A}">
                    <a16:rowId xmlns:a16="http://schemas.microsoft.com/office/drawing/2014/main" val="4101149876"/>
                  </a:ext>
                </a:extLst>
              </a:tr>
              <a:tr h="174394">
                <a:tc>
                  <a:txBody>
                    <a:bodyPr/>
                    <a:lstStyle/>
                    <a:p>
                      <a:pPr algn="l" fontAlgn="b"/>
                      <a:r>
                        <a:rPr lang="en-US" sz="1200" b="0" i="0" u="none" strike="noStrike" dirty="0">
                          <a:solidFill>
                            <a:srgbClr val="005AA6"/>
                          </a:solidFill>
                          <a:effectLst/>
                          <a:latin typeface="Sitka Banner" panose="02000505000000020004" pitchFamily="2" charset="0"/>
                        </a:rPr>
                        <a:t>Room wood or coal heater</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3</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a:t>
                      </a: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11</a:t>
                      </a:r>
                    </a:p>
                  </a:txBody>
                  <a:tcPr marL="6350" marR="6350" marT="6350" marB="0" anchor="b">
                    <a:solidFill>
                      <a:schemeClr val="accent1">
                        <a:lumMod val="20000"/>
                        <a:lumOff val="80000"/>
                      </a:schemeClr>
                    </a:solidFill>
                  </a:tcPr>
                </a:tc>
                <a:tc>
                  <a:txBody>
                    <a:bodyPr/>
                    <a:lstStyle/>
                    <a:p>
                      <a:pPr algn="ctr" fontAlgn="b"/>
                      <a:endParaRPr lang="en-US" sz="1200" b="1" i="0" u="none" strike="noStrike">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extLst>
                  <a:ext uri="{0D108BD9-81ED-4DB2-BD59-A6C34878D82A}">
                    <a16:rowId xmlns:a16="http://schemas.microsoft.com/office/drawing/2014/main" val="2557227079"/>
                  </a:ext>
                </a:extLst>
              </a:tr>
              <a:tr h="157136">
                <a:tc>
                  <a:txBody>
                    <a:bodyPr/>
                    <a:lstStyle/>
                    <a:p>
                      <a:pPr algn="l" fontAlgn="b"/>
                      <a:r>
                        <a:rPr lang="en-US" sz="1200" b="0" i="0" u="none" strike="noStrike">
                          <a:solidFill>
                            <a:srgbClr val="005AA6"/>
                          </a:solidFill>
                          <a:effectLst/>
                          <a:latin typeface="Sitka Banner" panose="02000505000000020004" pitchFamily="2" charset="0"/>
                        </a:rPr>
                        <a:t>Pellet boiler</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6</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a:t>
                      </a: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4</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3</a:t>
                      </a:r>
                    </a:p>
                  </a:txBody>
                  <a:tcPr marL="6350" marR="6350" marT="6350" marB="0" anchor="b">
                    <a:solidFill>
                      <a:schemeClr val="accent1">
                        <a:lumMod val="20000"/>
                        <a:lumOff val="80000"/>
                      </a:schemeClr>
                    </a:solidFill>
                  </a:tcPr>
                </a:tc>
                <a:extLst>
                  <a:ext uri="{0D108BD9-81ED-4DB2-BD59-A6C34878D82A}">
                    <a16:rowId xmlns:a16="http://schemas.microsoft.com/office/drawing/2014/main" val="753616488"/>
                  </a:ext>
                </a:extLst>
              </a:tr>
              <a:tr h="157136">
                <a:tc>
                  <a:txBody>
                    <a:bodyPr/>
                    <a:lstStyle/>
                    <a:p>
                      <a:pPr algn="l" fontAlgn="b"/>
                      <a:r>
                        <a:rPr lang="en-US" sz="1200" b="0" i="0" u="none" strike="noStrike" dirty="0">
                          <a:solidFill>
                            <a:srgbClr val="005AA6"/>
                          </a:solidFill>
                          <a:effectLst/>
                          <a:latin typeface="Sitka Banner" panose="02000505000000020004" pitchFamily="2" charset="0"/>
                        </a:rPr>
                        <a:t>Storage heater</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6</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a:t>
                      </a: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2</a:t>
                      </a: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1</a:t>
                      </a:r>
                    </a:p>
                  </a:txBody>
                  <a:tcPr marL="6350" marR="6350" marT="6350" marB="0" anchor="b">
                    <a:solidFill>
                      <a:schemeClr val="accent1">
                        <a:lumMod val="20000"/>
                        <a:lumOff val="80000"/>
                      </a:schemeClr>
                    </a:solidFill>
                  </a:tcPr>
                </a:tc>
                <a:extLst>
                  <a:ext uri="{0D108BD9-81ED-4DB2-BD59-A6C34878D82A}">
                    <a16:rowId xmlns:a16="http://schemas.microsoft.com/office/drawing/2014/main" val="4256135706"/>
                  </a:ext>
                </a:extLst>
              </a:tr>
              <a:tr h="157136">
                <a:tc>
                  <a:txBody>
                    <a:bodyPr/>
                    <a:lstStyle/>
                    <a:p>
                      <a:pPr algn="l" fontAlgn="b"/>
                      <a:r>
                        <a:rPr lang="en-US" sz="1200" b="0" i="0" u="none" strike="noStrike">
                          <a:solidFill>
                            <a:srgbClr val="005AA6"/>
                          </a:solidFill>
                          <a:effectLst/>
                          <a:latin typeface="Sitka Banner" panose="02000505000000020004" pitchFamily="2" charset="0"/>
                        </a:rPr>
                        <a:t>Gas boiler</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5</a:t>
                      </a:r>
                    </a:p>
                  </a:txBody>
                  <a:tcPr marL="6350" marR="6350" marT="6350" marB="0" anchor="ctr">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extLst>
                  <a:ext uri="{0D108BD9-81ED-4DB2-BD59-A6C34878D82A}">
                    <a16:rowId xmlns:a16="http://schemas.microsoft.com/office/drawing/2014/main" val="2063727656"/>
                  </a:ext>
                </a:extLst>
              </a:tr>
              <a:tr h="157136">
                <a:tc>
                  <a:txBody>
                    <a:bodyPr/>
                    <a:lstStyle/>
                    <a:p>
                      <a:pPr algn="l" fontAlgn="b"/>
                      <a:r>
                        <a:rPr lang="en-US" sz="1200" b="0" i="0" u="none" strike="noStrike">
                          <a:solidFill>
                            <a:srgbClr val="005AA6"/>
                          </a:solidFill>
                          <a:effectLst/>
                          <a:latin typeface="Sitka Banner" panose="02000505000000020004" pitchFamily="2" charset="0"/>
                        </a:rPr>
                        <a:t>Gas heater</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5</a:t>
                      </a:r>
                    </a:p>
                  </a:txBody>
                  <a:tcPr marL="6350" marR="6350" marT="6350" marB="0" anchor="ctr">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5</a:t>
                      </a: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extLst>
                  <a:ext uri="{0D108BD9-81ED-4DB2-BD59-A6C34878D82A}">
                    <a16:rowId xmlns:a16="http://schemas.microsoft.com/office/drawing/2014/main" val="3255264528"/>
                  </a:ext>
                </a:extLst>
              </a:tr>
              <a:tr h="157136">
                <a:tc gridSpan="2">
                  <a:txBody>
                    <a:bodyPr/>
                    <a:lstStyle/>
                    <a:p>
                      <a:pPr algn="l" fontAlgn="b"/>
                      <a:r>
                        <a:rPr lang="en-US" sz="1200" b="0" i="0" u="none" strike="noStrike" dirty="0">
                          <a:solidFill>
                            <a:srgbClr val="005AA6"/>
                          </a:solidFill>
                          <a:effectLst/>
                          <a:latin typeface="Sitka Banner" panose="02000505000000020004" pitchFamily="2" charset="0"/>
                        </a:rPr>
                        <a:t>Quartz heater</a:t>
                      </a:r>
                    </a:p>
                  </a:txBody>
                  <a:tcPr marL="6350" marR="6350" marT="6350" marB="0" anchor="ctr">
                    <a:solidFill>
                      <a:schemeClr val="accent1">
                        <a:lumMod val="20000"/>
                        <a:lumOff val="80000"/>
                      </a:schemeClr>
                    </a:solidFill>
                  </a:tcPr>
                </a:tc>
                <a:tc hMerge="1">
                  <a:txBody>
                    <a:bodyPr/>
                    <a:lstStyle/>
                    <a:p>
                      <a:endParaRPr lang="en-US"/>
                    </a:p>
                  </a:txBody>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7</a:t>
                      </a: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2</a:t>
                      </a:r>
                    </a:p>
                  </a:txBody>
                  <a:tcPr marL="6350" marR="6350" marT="6350" marB="0" anchor="b">
                    <a:solidFill>
                      <a:schemeClr val="accent1">
                        <a:lumMod val="20000"/>
                        <a:lumOff val="80000"/>
                      </a:schemeClr>
                    </a:solidFill>
                  </a:tcPr>
                </a:tc>
                <a:extLst>
                  <a:ext uri="{0D108BD9-81ED-4DB2-BD59-A6C34878D82A}">
                    <a16:rowId xmlns:a16="http://schemas.microsoft.com/office/drawing/2014/main" val="3266002166"/>
                  </a:ext>
                </a:extLst>
              </a:tr>
              <a:tr h="157136">
                <a:tc>
                  <a:txBody>
                    <a:bodyPr/>
                    <a:lstStyle/>
                    <a:p>
                      <a:pPr algn="l" fontAlgn="b"/>
                      <a:r>
                        <a:rPr lang="en-US" sz="1200" b="0" i="0" u="none" strike="noStrike" dirty="0">
                          <a:solidFill>
                            <a:srgbClr val="005AA6"/>
                          </a:solidFill>
                          <a:effectLst/>
                          <a:latin typeface="Sitka Banner" panose="02000505000000020004" pitchFamily="2" charset="0"/>
                        </a:rPr>
                        <a:t>Room pellet heater</a:t>
                      </a:r>
                    </a:p>
                  </a:txBody>
                  <a:tcPr marL="6350" marR="6350" marT="6350" marB="0" anchor="ctr">
                    <a:solidFill>
                      <a:schemeClr val="accent1">
                        <a:lumMod val="20000"/>
                        <a:lumOff val="80000"/>
                      </a:schemeClr>
                    </a:solidFill>
                  </a:tcPr>
                </a:tc>
                <a:tc>
                  <a:txBody>
                    <a:bodyPr/>
                    <a:lstStyle/>
                    <a:p>
                      <a:pPr algn="ctr" fontAlgn="ctr"/>
                      <a:r>
                        <a:rPr lang="en-US" sz="1200" b="1" i="0" u="none" strike="noStrike" dirty="0">
                          <a:solidFill>
                            <a:srgbClr val="005AA6"/>
                          </a:solidFill>
                          <a:effectLst/>
                          <a:latin typeface="Sitka Banner" panose="02000505000000020004" pitchFamily="2" charset="0"/>
                        </a:rPr>
                        <a:t>1</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2</a:t>
                      </a: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4</a:t>
                      </a: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3</a:t>
                      </a:r>
                    </a:p>
                  </a:txBody>
                  <a:tcPr marL="6350" marR="6350" marT="6350" marB="0" anchor="b">
                    <a:solidFill>
                      <a:schemeClr val="accent1">
                        <a:lumMod val="20000"/>
                        <a:lumOff val="80000"/>
                      </a:schemeClr>
                    </a:solidFill>
                  </a:tcPr>
                </a:tc>
                <a:extLst>
                  <a:ext uri="{0D108BD9-81ED-4DB2-BD59-A6C34878D82A}">
                    <a16:rowId xmlns:a16="http://schemas.microsoft.com/office/drawing/2014/main" val="2652915228"/>
                  </a:ext>
                </a:extLst>
              </a:tr>
              <a:tr h="157136">
                <a:tc gridSpan="2">
                  <a:txBody>
                    <a:bodyPr/>
                    <a:lstStyle/>
                    <a:p>
                      <a:pPr algn="l" fontAlgn="b"/>
                      <a:r>
                        <a:rPr lang="en-US" sz="1200" b="0" i="0" u="none" strike="noStrike" dirty="0">
                          <a:solidFill>
                            <a:srgbClr val="005AA6"/>
                          </a:solidFill>
                          <a:effectLst/>
                          <a:latin typeface="Sitka Banner" panose="02000505000000020004" pitchFamily="2" charset="0"/>
                        </a:rPr>
                        <a:t>Fan heater</a:t>
                      </a:r>
                    </a:p>
                  </a:txBody>
                  <a:tcPr marL="6350" marR="6350" marT="6350" marB="0" anchor="ctr">
                    <a:solidFill>
                      <a:schemeClr val="accent1">
                        <a:lumMod val="20000"/>
                        <a:lumOff val="80000"/>
                      </a:schemeClr>
                    </a:solidFill>
                  </a:tcPr>
                </a:tc>
                <a:tc hMerge="1">
                  <a:txBody>
                    <a:bodyPr/>
                    <a:lstStyle/>
                    <a:p>
                      <a:endParaRPr lang="en-US"/>
                    </a:p>
                  </a:txBody>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a:solidFill>
                            <a:srgbClr val="005AA6"/>
                          </a:solidFill>
                          <a:effectLst/>
                          <a:latin typeface="Sitka Banner" panose="02000505000000020004" pitchFamily="2" charset="0"/>
                        </a:rPr>
                        <a:t>1</a:t>
                      </a:r>
                    </a:p>
                  </a:txBody>
                  <a:tcPr marL="6350" marR="6350" marT="6350" marB="0" anchor="b">
                    <a:solidFill>
                      <a:schemeClr val="accent1">
                        <a:lumMod val="20000"/>
                        <a:lumOff val="80000"/>
                      </a:schemeClr>
                    </a:solidFill>
                  </a:tcPr>
                </a:tc>
                <a:extLst>
                  <a:ext uri="{0D108BD9-81ED-4DB2-BD59-A6C34878D82A}">
                    <a16:rowId xmlns:a16="http://schemas.microsoft.com/office/drawing/2014/main" val="3617775158"/>
                  </a:ext>
                </a:extLst>
              </a:tr>
              <a:tr h="157136">
                <a:tc>
                  <a:txBody>
                    <a:bodyPr/>
                    <a:lstStyle/>
                    <a:p>
                      <a:pPr algn="l" fontAlgn="b"/>
                      <a:r>
                        <a:rPr lang="en-US" sz="1200" b="0" i="0" u="none" strike="noStrike">
                          <a:solidFill>
                            <a:srgbClr val="005AA6"/>
                          </a:solidFill>
                          <a:effectLst/>
                          <a:latin typeface="Sitka Banner" panose="02000505000000020004" pitchFamily="2" charset="0"/>
                        </a:rPr>
                        <a:t>Heat pump</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a:t>
                      </a:r>
                    </a:p>
                  </a:txBody>
                  <a:tcPr marL="6350" marR="6350" marT="6350" marB="0" anchor="ctr">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extLst>
                  <a:ext uri="{0D108BD9-81ED-4DB2-BD59-A6C34878D82A}">
                    <a16:rowId xmlns:a16="http://schemas.microsoft.com/office/drawing/2014/main" val="1291222891"/>
                  </a:ext>
                </a:extLst>
              </a:tr>
              <a:tr h="157136">
                <a:tc>
                  <a:txBody>
                    <a:bodyPr/>
                    <a:lstStyle/>
                    <a:p>
                      <a:pPr algn="l" fontAlgn="b"/>
                      <a:r>
                        <a:rPr lang="en-US" sz="1200" b="0" i="0" u="none" strike="noStrike">
                          <a:solidFill>
                            <a:srgbClr val="005AA6"/>
                          </a:solidFill>
                          <a:effectLst/>
                          <a:latin typeface="Sitka Banner" panose="02000505000000020004" pitchFamily="2" charset="0"/>
                        </a:rPr>
                        <a:t>Something else</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4</a:t>
                      </a:r>
                    </a:p>
                  </a:txBody>
                  <a:tcPr marL="6350" marR="6350" marT="6350" marB="0" anchor="ctr">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extLst>
                  <a:ext uri="{0D108BD9-81ED-4DB2-BD59-A6C34878D82A}">
                    <a16:rowId xmlns:a16="http://schemas.microsoft.com/office/drawing/2014/main" val="1787906103"/>
                  </a:ext>
                </a:extLst>
              </a:tr>
              <a:tr h="157136">
                <a:tc>
                  <a:txBody>
                    <a:bodyPr/>
                    <a:lstStyle/>
                    <a:p>
                      <a:pPr algn="l" fontAlgn="b"/>
                      <a:r>
                        <a:rPr lang="en-US" sz="1200" b="0" i="0" u="none" strike="noStrike">
                          <a:solidFill>
                            <a:srgbClr val="005AA6"/>
                          </a:solidFill>
                          <a:effectLst/>
                          <a:latin typeface="Sitka Banner" panose="02000505000000020004" pitchFamily="2" charset="0"/>
                        </a:rPr>
                        <a:t>Does not know, cannot assess, no answer</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0</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9</a:t>
                      </a: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14</a:t>
                      </a: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9</a:t>
                      </a: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8</a:t>
                      </a:r>
                    </a:p>
                  </a:txBody>
                  <a:tcPr marL="6350" marR="6350" marT="6350" marB="0" anchor="b">
                    <a:solidFill>
                      <a:schemeClr val="accent1">
                        <a:lumMod val="20000"/>
                        <a:lumOff val="80000"/>
                      </a:schemeClr>
                    </a:solidFill>
                  </a:tcPr>
                </a:tc>
                <a:extLst>
                  <a:ext uri="{0D108BD9-81ED-4DB2-BD59-A6C34878D82A}">
                    <a16:rowId xmlns:a16="http://schemas.microsoft.com/office/drawing/2014/main" val="3283398413"/>
                  </a:ext>
                </a:extLst>
              </a:tr>
              <a:tr h="157136">
                <a:tc gridSpan="2">
                  <a:txBody>
                    <a:bodyPr/>
                    <a:lstStyle/>
                    <a:p>
                      <a:pPr algn="l" fontAlgn="b"/>
                      <a:r>
                        <a:rPr lang="en-US" sz="1200" b="0" i="0" u="none" strike="noStrike" dirty="0">
                          <a:solidFill>
                            <a:srgbClr val="005AA6"/>
                          </a:solidFill>
                          <a:effectLst/>
                          <a:latin typeface="Sitka Banner" panose="02000505000000020004" pitchFamily="2" charset="0"/>
                        </a:rPr>
                        <a:t>Fan heater</a:t>
                      </a:r>
                    </a:p>
                  </a:txBody>
                  <a:tcPr marL="6350" marR="6350" marT="6350" marB="0" anchor="ctr">
                    <a:solidFill>
                      <a:schemeClr val="accent1">
                        <a:lumMod val="20000"/>
                        <a:lumOff val="80000"/>
                      </a:schemeClr>
                    </a:solidFill>
                  </a:tcPr>
                </a:tc>
                <a:tc hMerge="1">
                  <a:txBody>
                    <a:bodyPr/>
                    <a:lstStyle/>
                    <a:p>
                      <a:endParaRPr lang="en-US"/>
                    </a:p>
                  </a:txBody>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a:t>
                      </a:r>
                    </a:p>
                  </a:txBody>
                  <a:tcPr marL="6350" marR="6350" marT="6350" marB="0" anchor="b">
                    <a:solidFill>
                      <a:schemeClr val="accent1">
                        <a:lumMod val="20000"/>
                        <a:lumOff val="80000"/>
                      </a:schemeClr>
                    </a:solidFill>
                  </a:tcPr>
                </a:tc>
                <a:extLst>
                  <a:ext uri="{0D108BD9-81ED-4DB2-BD59-A6C34878D82A}">
                    <a16:rowId xmlns:a16="http://schemas.microsoft.com/office/drawing/2014/main" val="1658731024"/>
                  </a:ext>
                </a:extLst>
              </a:tr>
              <a:tr h="140625">
                <a:tc>
                  <a:txBody>
                    <a:bodyPr/>
                    <a:lstStyle/>
                    <a:p>
                      <a:pPr algn="l" fontAlgn="b"/>
                      <a:r>
                        <a:rPr lang="en-US" sz="1200" b="0" i="0" u="none" strike="noStrike" dirty="0">
                          <a:solidFill>
                            <a:srgbClr val="005AA6"/>
                          </a:solidFill>
                          <a:effectLst/>
                          <a:latin typeface="Sitka Banner" panose="02000505000000020004" pitchFamily="2" charset="0"/>
                        </a:rPr>
                        <a:t>Heat pump</a:t>
                      </a:r>
                    </a:p>
                  </a:txBody>
                  <a:tcPr marL="6350" marR="6350" marT="6350" marB="0" anchor="ctr">
                    <a:solidFill>
                      <a:schemeClr val="accent1">
                        <a:lumMod val="20000"/>
                        <a:lumOff val="80000"/>
                      </a:schemeClr>
                    </a:solidFill>
                  </a:tcPr>
                </a:tc>
                <a:tc>
                  <a:txBody>
                    <a:bodyPr/>
                    <a:lstStyle/>
                    <a:p>
                      <a:pPr algn="ctr" fontAlgn="b"/>
                      <a:r>
                        <a:rPr lang="en-US" sz="1200" b="1" i="0" u="none" strike="noStrike" dirty="0">
                          <a:solidFill>
                            <a:srgbClr val="005AA6"/>
                          </a:solidFill>
                          <a:effectLst/>
                          <a:latin typeface="Sitka Banner" panose="02000505000000020004" pitchFamily="2" charset="0"/>
                        </a:rPr>
                        <a:t>1</a:t>
                      </a:r>
                    </a:p>
                  </a:txBody>
                  <a:tcPr marL="6350" marR="6350" marT="6350" marB="0" anchor="ctr">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tc>
                  <a:txBody>
                    <a:bodyPr/>
                    <a:lstStyle/>
                    <a:p>
                      <a:pPr algn="ctr" fontAlgn="b"/>
                      <a:endParaRPr lang="en-US" sz="1200" b="1" i="0" u="none" strike="noStrike" dirty="0">
                        <a:solidFill>
                          <a:srgbClr val="005AA6"/>
                        </a:solidFill>
                        <a:effectLst/>
                        <a:latin typeface="Sitka Banner" panose="02000505000000020004" pitchFamily="2" charset="0"/>
                      </a:endParaRPr>
                    </a:p>
                  </a:txBody>
                  <a:tcPr marL="6350" marR="6350" marT="6350" marB="0" anchor="b">
                    <a:solidFill>
                      <a:schemeClr val="accent1">
                        <a:lumMod val="20000"/>
                        <a:lumOff val="80000"/>
                      </a:schemeClr>
                    </a:solidFill>
                  </a:tcPr>
                </a:tc>
                <a:extLst>
                  <a:ext uri="{0D108BD9-81ED-4DB2-BD59-A6C34878D82A}">
                    <a16:rowId xmlns:a16="http://schemas.microsoft.com/office/drawing/2014/main" val="3536268615"/>
                  </a:ext>
                </a:extLst>
              </a:tr>
            </a:tbl>
          </a:graphicData>
        </a:graphic>
      </p:graphicFrame>
    </p:spTree>
    <p:extLst>
      <p:ext uri="{BB962C8B-B14F-4D97-AF65-F5344CB8AC3E}">
        <p14:creationId xmlns:p14="http://schemas.microsoft.com/office/powerpoint/2010/main" val="115269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229600" cy="334963"/>
          </a:xfrm>
        </p:spPr>
        <p:txBody>
          <a:bodyPr>
            <a:noAutofit/>
          </a:bodyPr>
          <a:lstStyle/>
          <a:p>
            <a:pPr algn="l"/>
            <a:r>
              <a:rPr lang="en-US" sz="2000" b="1" dirty="0">
                <a:solidFill>
                  <a:srgbClr val="005AA6"/>
                </a:solidFill>
                <a:latin typeface="Sitka Banner" panose="02000505000000020004" pitchFamily="2" charset="0"/>
              </a:rPr>
              <a:t>Do you use more than one appliance for heating (for instance, both stove and air-conditioning) or you use a single appliance? (%)</a:t>
            </a:r>
          </a:p>
        </p:txBody>
      </p:sp>
      <p:sp>
        <p:nvSpPr>
          <p:cNvPr id="4" name="Title 3"/>
          <p:cNvSpPr txBox="1">
            <a:spLocks/>
          </p:cNvSpPr>
          <p:nvPr/>
        </p:nvSpPr>
        <p:spPr>
          <a:xfrm>
            <a:off x="693576" y="832620"/>
            <a:ext cx="2667000" cy="9852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200" dirty="0">
              <a:solidFill>
                <a:srgbClr val="005AA6"/>
              </a:solidFill>
              <a:latin typeface="Houschka Pro Medium" pitchFamily="34" charset="0"/>
            </a:endParaRPr>
          </a:p>
        </p:txBody>
      </p:sp>
      <p:graphicFrame>
        <p:nvGraphicFramePr>
          <p:cNvPr id="6" name="Chart 5">
            <a:extLst>
              <a:ext uri="{FF2B5EF4-FFF2-40B4-BE49-F238E27FC236}">
                <a16:creationId xmlns:a16="http://schemas.microsoft.com/office/drawing/2014/main" id="{6D923476-4107-4753-AE2B-C34DFF636F82}"/>
              </a:ext>
            </a:extLst>
          </p:cNvPr>
          <p:cNvGraphicFramePr/>
          <p:nvPr>
            <p:extLst>
              <p:ext uri="{D42A27DB-BD31-4B8C-83A1-F6EECF244321}">
                <p14:modId xmlns:p14="http://schemas.microsoft.com/office/powerpoint/2010/main" val="2140887561"/>
              </p:ext>
            </p:extLst>
          </p:nvPr>
        </p:nvGraphicFramePr>
        <p:xfrm>
          <a:off x="381000" y="832620"/>
          <a:ext cx="8153400" cy="34782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629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229600" cy="334963"/>
          </a:xfrm>
        </p:spPr>
        <p:txBody>
          <a:bodyPr>
            <a:noAutofit/>
          </a:bodyPr>
          <a:lstStyle/>
          <a:p>
            <a:pPr algn="l"/>
            <a:r>
              <a:rPr lang="en-US" sz="2000" b="1" dirty="0">
                <a:solidFill>
                  <a:srgbClr val="005AA6"/>
                </a:solidFill>
                <a:latin typeface="Sitka Banner" panose="02000505000000020004" pitchFamily="2" charset="0"/>
              </a:rPr>
              <a:t>If you have air-conditioning, you use it for…? (%)</a:t>
            </a:r>
          </a:p>
        </p:txBody>
      </p:sp>
      <p:sp>
        <p:nvSpPr>
          <p:cNvPr id="4" name="Title 3"/>
          <p:cNvSpPr txBox="1">
            <a:spLocks/>
          </p:cNvSpPr>
          <p:nvPr/>
        </p:nvSpPr>
        <p:spPr>
          <a:xfrm>
            <a:off x="693576" y="832620"/>
            <a:ext cx="2667000" cy="9852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200" dirty="0">
              <a:solidFill>
                <a:srgbClr val="005AA6"/>
              </a:solidFill>
              <a:latin typeface="Houschka Pro Medium" pitchFamily="34" charset="0"/>
            </a:endParaRPr>
          </a:p>
        </p:txBody>
      </p:sp>
      <p:graphicFrame>
        <p:nvGraphicFramePr>
          <p:cNvPr id="7" name="Chart 6">
            <a:extLst>
              <a:ext uri="{FF2B5EF4-FFF2-40B4-BE49-F238E27FC236}">
                <a16:creationId xmlns:a16="http://schemas.microsoft.com/office/drawing/2014/main" id="{36C379CB-DA40-43DD-B190-890F99DB209E}"/>
              </a:ext>
            </a:extLst>
          </p:cNvPr>
          <p:cNvGraphicFramePr/>
          <p:nvPr>
            <p:extLst>
              <p:ext uri="{D42A27DB-BD31-4B8C-83A1-F6EECF244321}">
                <p14:modId xmlns:p14="http://schemas.microsoft.com/office/powerpoint/2010/main" val="2803502135"/>
              </p:ext>
            </p:extLst>
          </p:nvPr>
        </p:nvGraphicFramePr>
        <p:xfrm>
          <a:off x="381000" y="742950"/>
          <a:ext cx="8229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0615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229600" cy="334963"/>
          </a:xfrm>
        </p:spPr>
        <p:txBody>
          <a:bodyPr>
            <a:noAutofit/>
          </a:bodyPr>
          <a:lstStyle/>
          <a:p>
            <a:pPr algn="l"/>
            <a:r>
              <a:rPr lang="en-US" sz="2000" b="1" dirty="0">
                <a:solidFill>
                  <a:srgbClr val="005AA6"/>
                </a:solidFill>
                <a:latin typeface="Sitka Banner" panose="02000505000000020004" pitchFamily="2" charset="0"/>
              </a:rPr>
              <a:t>Have you acquired firewood for the upcoming heating season? (%)</a:t>
            </a:r>
          </a:p>
        </p:txBody>
      </p:sp>
      <p:sp>
        <p:nvSpPr>
          <p:cNvPr id="4" name="Title 3"/>
          <p:cNvSpPr txBox="1">
            <a:spLocks/>
          </p:cNvSpPr>
          <p:nvPr/>
        </p:nvSpPr>
        <p:spPr>
          <a:xfrm>
            <a:off x="693576" y="832620"/>
            <a:ext cx="2667000" cy="9852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200" dirty="0">
              <a:solidFill>
                <a:srgbClr val="005AA6"/>
              </a:solidFill>
              <a:latin typeface="Houschka Pro Medium" pitchFamily="34" charset="0"/>
            </a:endParaRPr>
          </a:p>
        </p:txBody>
      </p:sp>
      <p:graphicFrame>
        <p:nvGraphicFramePr>
          <p:cNvPr id="6" name="Chart 5">
            <a:extLst>
              <a:ext uri="{FF2B5EF4-FFF2-40B4-BE49-F238E27FC236}">
                <a16:creationId xmlns:a16="http://schemas.microsoft.com/office/drawing/2014/main" id="{47CB1A35-4F06-4C3A-9FA6-7C07B2CF89C7}"/>
              </a:ext>
            </a:extLst>
          </p:cNvPr>
          <p:cNvGraphicFramePr/>
          <p:nvPr>
            <p:extLst>
              <p:ext uri="{D42A27DB-BD31-4B8C-83A1-F6EECF244321}">
                <p14:modId xmlns:p14="http://schemas.microsoft.com/office/powerpoint/2010/main" val="1490763681"/>
              </p:ext>
            </p:extLst>
          </p:nvPr>
        </p:nvGraphicFramePr>
        <p:xfrm>
          <a:off x="381000" y="742950"/>
          <a:ext cx="8229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118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marL="0" marR="0" algn="l">
              <a:spcBef>
                <a:spcPts val="0"/>
              </a:spcBef>
              <a:spcAft>
                <a:spcPts val="600"/>
              </a:spcAft>
            </a:pPr>
            <a:r>
              <a:rPr lang="en-US" sz="20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Which of the following categories best describes your household? (%)</a:t>
            </a:r>
            <a:endParaRPr lang="en-US" sz="2000" b="1" dirty="0">
              <a:solidFill>
                <a:srgbClr val="005AA6"/>
              </a:solidFill>
              <a:effectLst/>
              <a:latin typeface="Cambria" panose="02040503050406030204" pitchFamily="18" charset="0"/>
              <a:ea typeface="Times New Roman" panose="02020603050405020304" pitchFamily="18" charset="0"/>
              <a:cs typeface="Times New Roman" panose="02020603050405020304" pitchFamily="18" charset="0"/>
            </a:endParaRPr>
          </a:p>
        </p:txBody>
      </p:sp>
      <p:graphicFrame>
        <p:nvGraphicFramePr>
          <p:cNvPr id="5" name="Chart 4">
            <a:extLst>
              <a:ext uri="{FF2B5EF4-FFF2-40B4-BE49-F238E27FC236}">
                <a16:creationId xmlns:a16="http://schemas.microsoft.com/office/drawing/2014/main" id="{56DB66E6-1010-45E6-8EDE-B2287BABDA0A}"/>
              </a:ext>
            </a:extLst>
          </p:cNvPr>
          <p:cNvGraphicFramePr/>
          <p:nvPr>
            <p:extLst>
              <p:ext uri="{D42A27DB-BD31-4B8C-83A1-F6EECF244321}">
                <p14:modId xmlns:p14="http://schemas.microsoft.com/office/powerpoint/2010/main" val="2923000121"/>
              </p:ext>
            </p:extLst>
          </p:nvPr>
        </p:nvGraphicFramePr>
        <p:xfrm>
          <a:off x="381000" y="742950"/>
          <a:ext cx="81534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21CB04B1-8D1B-45DC-9911-7CE07EA00E9E}"/>
              </a:ext>
            </a:extLst>
          </p:cNvPr>
          <p:cNvSpPr txBox="1">
            <a:spLocks/>
          </p:cNvSpPr>
          <p:nvPr/>
        </p:nvSpPr>
        <p:spPr>
          <a:xfrm>
            <a:off x="320808" y="4552950"/>
            <a:ext cx="8305800" cy="381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400" dirty="0">
                <a:solidFill>
                  <a:schemeClr val="accent1"/>
                </a:solidFill>
                <a:latin typeface="Sitka Banner" panose="02000505000000020004" pitchFamily="2" charset="0"/>
              </a:rPr>
              <a:t>*This name is without prejudice to status and is in line with United Nations Security Council Resolution 1244 and the opinion of the International Court of Justice on the Declaration of Independence of Kosovo.</a:t>
            </a:r>
            <a:endParaRPr lang="sr-Latn-RS" sz="1400" dirty="0">
              <a:solidFill>
                <a:schemeClr val="accent1"/>
              </a:solidFill>
              <a:latin typeface="Sitka Banner" panose="02000505000000020004" pitchFamily="2" charset="0"/>
            </a:endParaRPr>
          </a:p>
        </p:txBody>
      </p:sp>
    </p:spTree>
    <p:extLst>
      <p:ext uri="{BB962C8B-B14F-4D97-AF65-F5344CB8AC3E}">
        <p14:creationId xmlns:p14="http://schemas.microsoft.com/office/powerpoint/2010/main" val="4089907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724F087-B3C3-4F5D-8D27-C199AD191A59}"/>
              </a:ext>
            </a:extLst>
          </p:cNvPr>
          <p:cNvSpPr txBox="1"/>
          <p:nvPr/>
        </p:nvSpPr>
        <p:spPr>
          <a:xfrm>
            <a:off x="358140" y="209550"/>
            <a:ext cx="8252460" cy="400110"/>
          </a:xfrm>
          <a:prstGeom prst="rect">
            <a:avLst/>
          </a:prstGeom>
          <a:noFill/>
        </p:spPr>
        <p:txBody>
          <a:bodyPr wrap="square" rtlCol="0">
            <a:spAutoFit/>
          </a:bodyPr>
          <a:lstStyle/>
          <a:p>
            <a:r>
              <a:rPr lang="en-US" sz="2000" b="1" i="0" u="none" strike="noStrike" dirty="0">
                <a:solidFill>
                  <a:srgbClr val="005AA6"/>
                </a:solidFill>
                <a:effectLst/>
                <a:latin typeface="Sitka Banner" panose="02000505000000020004" pitchFamily="2" charset="0"/>
              </a:rPr>
              <a:t>What type of firewood is, in your opinion, the best for heating? (%)</a:t>
            </a:r>
            <a:r>
              <a:rPr lang="en-US" sz="2000" b="1" dirty="0">
                <a:solidFill>
                  <a:srgbClr val="005AA6"/>
                </a:solidFill>
                <a:latin typeface="Sitka Banner" panose="02000505000000020004" pitchFamily="2" charset="0"/>
              </a:rPr>
              <a:t> </a:t>
            </a:r>
          </a:p>
        </p:txBody>
      </p:sp>
      <p:graphicFrame>
        <p:nvGraphicFramePr>
          <p:cNvPr id="8" name="Chart 7">
            <a:extLst>
              <a:ext uri="{FF2B5EF4-FFF2-40B4-BE49-F238E27FC236}">
                <a16:creationId xmlns:a16="http://schemas.microsoft.com/office/drawing/2014/main" id="{58272BED-A83F-4D0F-9C22-163A142938DB}"/>
              </a:ext>
            </a:extLst>
          </p:cNvPr>
          <p:cNvGraphicFramePr/>
          <p:nvPr>
            <p:extLst>
              <p:ext uri="{D42A27DB-BD31-4B8C-83A1-F6EECF244321}">
                <p14:modId xmlns:p14="http://schemas.microsoft.com/office/powerpoint/2010/main" val="2277950595"/>
              </p:ext>
            </p:extLst>
          </p:nvPr>
        </p:nvGraphicFramePr>
        <p:xfrm>
          <a:off x="358140" y="819150"/>
          <a:ext cx="817626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94412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5943600" y="2472680"/>
            <a:ext cx="2744471" cy="2332939"/>
          </a:xfrm>
          <a:prstGeom prst="rect">
            <a:avLst/>
          </a:prstGeom>
          <a:noFill/>
          <a:ln>
            <a:noFill/>
          </a:ln>
        </p:spPr>
      </p:pic>
      <p:sp>
        <p:nvSpPr>
          <p:cNvPr id="3" name="Title 1"/>
          <p:cNvSpPr>
            <a:spLocks noGrp="1"/>
          </p:cNvSpPr>
          <p:nvPr>
            <p:ph type="ctrTitle" idx="4294967295"/>
          </p:nvPr>
        </p:nvSpPr>
        <p:spPr>
          <a:xfrm>
            <a:off x="381000" y="1123950"/>
            <a:ext cx="5562600" cy="2286000"/>
          </a:xfrm>
        </p:spPr>
        <p:txBody>
          <a:bodyPr>
            <a:noAutofit/>
          </a:bodyPr>
          <a:lstStyle/>
          <a:p>
            <a:pPr algn="l" defTabSz="365760"/>
            <a:r>
              <a:rPr lang="en-US" sz="4800" dirty="0">
                <a:solidFill>
                  <a:srgbClr val="005AA6"/>
                </a:solidFill>
                <a:latin typeface="Sitka Banner" panose="02000505000000020004" pitchFamily="2" charset="0"/>
              </a:rPr>
              <a:t>Perception of (negative) consequences of different heating methods</a:t>
            </a:r>
          </a:p>
        </p:txBody>
      </p:sp>
    </p:spTree>
    <p:extLst>
      <p:ext uri="{BB962C8B-B14F-4D97-AF65-F5344CB8AC3E}">
        <p14:creationId xmlns:p14="http://schemas.microsoft.com/office/powerpoint/2010/main" val="151527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305800" cy="457200"/>
          </a:xfrm>
        </p:spPr>
        <p:txBody>
          <a:bodyPr>
            <a:noAutofit/>
          </a:bodyPr>
          <a:lstStyle/>
          <a:p>
            <a:pPr algn="l">
              <a:lnSpc>
                <a:spcPct val="80000"/>
              </a:lnSpc>
            </a:pPr>
            <a:r>
              <a:rPr lang="en-US" sz="2000" b="1" dirty="0">
                <a:solidFill>
                  <a:srgbClr val="005AA6"/>
                </a:solidFill>
                <a:latin typeface="Sitka Banner" panose="02000505000000020004" pitchFamily="2" charset="0"/>
              </a:rPr>
              <a:t>How satisfied are you with the quality of air in your household? (%)</a:t>
            </a:r>
          </a:p>
        </p:txBody>
      </p:sp>
      <p:graphicFrame>
        <p:nvGraphicFramePr>
          <p:cNvPr id="6" name="Chart 5">
            <a:extLst>
              <a:ext uri="{FF2B5EF4-FFF2-40B4-BE49-F238E27FC236}">
                <a16:creationId xmlns:a16="http://schemas.microsoft.com/office/drawing/2014/main" id="{AB867DEC-4CCC-4B88-A8D9-6BCF07611318}"/>
              </a:ext>
            </a:extLst>
          </p:cNvPr>
          <p:cNvGraphicFramePr/>
          <p:nvPr>
            <p:extLst>
              <p:ext uri="{D42A27DB-BD31-4B8C-83A1-F6EECF244321}">
                <p14:modId xmlns:p14="http://schemas.microsoft.com/office/powerpoint/2010/main" val="4264355628"/>
              </p:ext>
            </p:extLst>
          </p:nvPr>
        </p:nvGraphicFramePr>
        <p:xfrm>
          <a:off x="381000" y="742950"/>
          <a:ext cx="8229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833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305800" cy="457200"/>
          </a:xfrm>
        </p:spPr>
        <p:txBody>
          <a:bodyPr>
            <a:noAutofit/>
          </a:bodyPr>
          <a:lstStyle/>
          <a:p>
            <a:pPr algn="l">
              <a:lnSpc>
                <a:spcPct val="80000"/>
              </a:lnSpc>
            </a:pPr>
            <a:r>
              <a:rPr lang="en-US" sz="1800" b="1" dirty="0">
                <a:solidFill>
                  <a:srgbClr val="005AA6"/>
                </a:solidFill>
                <a:latin typeface="Sitka Banner" panose="02000505000000020004" pitchFamily="2" charset="0"/>
              </a:rPr>
              <a:t>Do you think that your heating practices have negative impact on your health and the health of your family members, and what is the extent of those impact? (%)</a:t>
            </a:r>
          </a:p>
        </p:txBody>
      </p:sp>
      <p:graphicFrame>
        <p:nvGraphicFramePr>
          <p:cNvPr id="5" name="Chart 4">
            <a:extLst>
              <a:ext uri="{FF2B5EF4-FFF2-40B4-BE49-F238E27FC236}">
                <a16:creationId xmlns:a16="http://schemas.microsoft.com/office/drawing/2014/main" id="{E94049AB-2E0A-4497-B68C-E11DA33C8EBA}"/>
              </a:ext>
            </a:extLst>
          </p:cNvPr>
          <p:cNvGraphicFramePr/>
          <p:nvPr>
            <p:extLst>
              <p:ext uri="{D42A27DB-BD31-4B8C-83A1-F6EECF244321}">
                <p14:modId xmlns:p14="http://schemas.microsoft.com/office/powerpoint/2010/main" val="3449234332"/>
              </p:ext>
            </p:extLst>
          </p:nvPr>
        </p:nvGraphicFramePr>
        <p:xfrm>
          <a:off x="381000" y="819150"/>
          <a:ext cx="82296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7553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305800" cy="457200"/>
          </a:xfrm>
        </p:spPr>
        <p:txBody>
          <a:bodyPr>
            <a:noAutofit/>
          </a:bodyPr>
          <a:lstStyle/>
          <a:p>
            <a:pPr algn="l">
              <a:lnSpc>
                <a:spcPct val="80000"/>
              </a:lnSpc>
            </a:pPr>
            <a:r>
              <a:rPr lang="en-US" sz="2000" b="1" dirty="0">
                <a:solidFill>
                  <a:srgbClr val="005AA6"/>
                </a:solidFill>
                <a:latin typeface="Sitka Banner" panose="02000505000000020004" pitchFamily="2" charset="0"/>
              </a:rPr>
              <a:t>Has your doctor ever suggested to you that your heating practices can have adverse effects on your health? (%)</a:t>
            </a:r>
          </a:p>
        </p:txBody>
      </p:sp>
      <p:graphicFrame>
        <p:nvGraphicFramePr>
          <p:cNvPr id="5" name="Chart 4">
            <a:extLst>
              <a:ext uri="{FF2B5EF4-FFF2-40B4-BE49-F238E27FC236}">
                <a16:creationId xmlns:a16="http://schemas.microsoft.com/office/drawing/2014/main" id="{591636B4-C910-45F1-8AE6-470272B59370}"/>
              </a:ext>
            </a:extLst>
          </p:cNvPr>
          <p:cNvGraphicFramePr/>
          <p:nvPr>
            <p:extLst>
              <p:ext uri="{D42A27DB-BD31-4B8C-83A1-F6EECF244321}">
                <p14:modId xmlns:p14="http://schemas.microsoft.com/office/powerpoint/2010/main" val="1735457435"/>
              </p:ext>
            </p:extLst>
          </p:nvPr>
        </p:nvGraphicFramePr>
        <p:xfrm>
          <a:off x="381000" y="819150"/>
          <a:ext cx="81534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481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r>
              <a:rPr lang="en-US" sz="2000" b="1" i="0" u="none" strike="noStrike" dirty="0">
                <a:solidFill>
                  <a:srgbClr val="005AA6"/>
                </a:solidFill>
                <a:effectLst/>
                <a:latin typeface="Sitka Banner" panose="02000505000000020004" pitchFamily="2" charset="0"/>
              </a:rPr>
              <a:t>In your opinion, which fuel pollutes the environment the most? (%)</a:t>
            </a:r>
            <a:endParaRPr lang="en-US" sz="2000" b="1" dirty="0">
              <a:solidFill>
                <a:srgbClr val="005AA6"/>
              </a:solidFill>
              <a:latin typeface="Sitka Banner" panose="02000505000000020004" pitchFamily="2" charset="0"/>
            </a:endParaRPr>
          </a:p>
        </p:txBody>
      </p:sp>
      <p:graphicFrame>
        <p:nvGraphicFramePr>
          <p:cNvPr id="5" name="Chart 4">
            <a:extLst>
              <a:ext uri="{FF2B5EF4-FFF2-40B4-BE49-F238E27FC236}">
                <a16:creationId xmlns:a16="http://schemas.microsoft.com/office/drawing/2014/main" id="{8B35B8D3-FDAD-49FC-8EBF-5E1C16215B95}"/>
              </a:ext>
            </a:extLst>
          </p:cNvPr>
          <p:cNvGraphicFramePr/>
          <p:nvPr>
            <p:extLst>
              <p:ext uri="{D42A27DB-BD31-4B8C-83A1-F6EECF244321}">
                <p14:modId xmlns:p14="http://schemas.microsoft.com/office/powerpoint/2010/main" val="1335662775"/>
              </p:ext>
            </p:extLst>
          </p:nvPr>
        </p:nvGraphicFramePr>
        <p:xfrm>
          <a:off x="457200" y="742950"/>
          <a:ext cx="80772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7739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r>
              <a:rPr lang="en-US" sz="2000" b="1" i="0" u="none" strike="noStrike" dirty="0">
                <a:solidFill>
                  <a:srgbClr val="005AA6"/>
                </a:solidFill>
                <a:effectLst/>
                <a:latin typeface="Sitka Banner" panose="02000505000000020004" pitchFamily="2" charset="0"/>
              </a:rPr>
              <a:t>In the past year, have you burned materials such as plastic, rubber and fabric for heating purposes? (%)</a:t>
            </a:r>
            <a:endParaRPr lang="en-US" sz="2000" b="1" dirty="0">
              <a:solidFill>
                <a:srgbClr val="005AA6"/>
              </a:solidFill>
              <a:latin typeface="Sitka Banner" panose="02000505000000020004" pitchFamily="2" charset="0"/>
            </a:endParaRPr>
          </a:p>
        </p:txBody>
      </p:sp>
      <p:graphicFrame>
        <p:nvGraphicFramePr>
          <p:cNvPr id="6" name="Chart 5">
            <a:extLst>
              <a:ext uri="{FF2B5EF4-FFF2-40B4-BE49-F238E27FC236}">
                <a16:creationId xmlns:a16="http://schemas.microsoft.com/office/drawing/2014/main" id="{E47B6FC7-D5F7-452F-85DA-8785CF82C959}"/>
              </a:ext>
            </a:extLst>
          </p:cNvPr>
          <p:cNvGraphicFramePr/>
          <p:nvPr>
            <p:extLst>
              <p:ext uri="{D42A27DB-BD31-4B8C-83A1-F6EECF244321}">
                <p14:modId xmlns:p14="http://schemas.microsoft.com/office/powerpoint/2010/main" val="731123281"/>
              </p:ext>
            </p:extLst>
          </p:nvPr>
        </p:nvGraphicFramePr>
        <p:xfrm>
          <a:off x="457200" y="971550"/>
          <a:ext cx="8001000"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7038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248D1BCC-C196-4852-A12B-DB7E718B6A93}"/>
              </a:ext>
            </a:extLst>
          </p:cNvPr>
          <p:cNvSpPr txBox="1">
            <a:spLocks/>
          </p:cNvSpPr>
          <p:nvPr/>
        </p:nvSpPr>
        <p:spPr>
          <a:xfrm>
            <a:off x="381000" y="209550"/>
            <a:ext cx="8077200" cy="3349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tx1"/>
                </a:solidFill>
                <a:latin typeface="Houschka Pro Bold" pitchFamily="50" charset="0"/>
                <a:ea typeface="+mj-ea"/>
                <a:cs typeface="+mj-cs"/>
              </a:defRPr>
            </a:lvl1pPr>
          </a:lstStyle>
          <a:p>
            <a:pPr marL="0" marR="0" algn="just">
              <a:lnSpc>
                <a:spcPct val="115000"/>
              </a:lnSpc>
              <a:spcBef>
                <a:spcPts val="0"/>
              </a:spcBef>
              <a:spcAft>
                <a:spcPts val="600"/>
              </a:spcAft>
            </a:pPr>
            <a:r>
              <a:rPr lang="en-US" sz="18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Do you believe that exposure to burning plastic, rubber and fabric has negative health impacts, and what is the extent of that impact? (%)</a:t>
            </a:r>
          </a:p>
        </p:txBody>
      </p:sp>
      <p:graphicFrame>
        <p:nvGraphicFramePr>
          <p:cNvPr id="4" name="Chart 3">
            <a:extLst>
              <a:ext uri="{FF2B5EF4-FFF2-40B4-BE49-F238E27FC236}">
                <a16:creationId xmlns:a16="http://schemas.microsoft.com/office/drawing/2014/main" id="{A1BE56FC-3E18-4DF5-B92D-2BC771D34CB4}"/>
              </a:ext>
            </a:extLst>
          </p:cNvPr>
          <p:cNvGraphicFramePr/>
          <p:nvPr>
            <p:extLst>
              <p:ext uri="{D42A27DB-BD31-4B8C-83A1-F6EECF244321}">
                <p14:modId xmlns:p14="http://schemas.microsoft.com/office/powerpoint/2010/main" val="1756072313"/>
              </p:ext>
            </p:extLst>
          </p:nvPr>
        </p:nvGraphicFramePr>
        <p:xfrm>
          <a:off x="381000" y="819150"/>
          <a:ext cx="80772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220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5943600" y="2472680"/>
            <a:ext cx="2744471" cy="2332939"/>
          </a:xfrm>
          <a:prstGeom prst="rect">
            <a:avLst/>
          </a:prstGeom>
          <a:noFill/>
          <a:ln>
            <a:noFill/>
          </a:ln>
        </p:spPr>
      </p:pic>
      <p:sp>
        <p:nvSpPr>
          <p:cNvPr id="3" name="Title 1"/>
          <p:cNvSpPr>
            <a:spLocks noGrp="1"/>
          </p:cNvSpPr>
          <p:nvPr>
            <p:ph type="ctrTitle" idx="4294967295"/>
          </p:nvPr>
        </p:nvSpPr>
        <p:spPr>
          <a:xfrm>
            <a:off x="381000" y="895350"/>
            <a:ext cx="5189444" cy="2590800"/>
          </a:xfrm>
        </p:spPr>
        <p:txBody>
          <a:bodyPr>
            <a:noAutofit/>
          </a:bodyPr>
          <a:lstStyle/>
          <a:p>
            <a:pPr algn="l" defTabSz="365760"/>
            <a:r>
              <a:rPr lang="en-US" dirty="0">
                <a:solidFill>
                  <a:srgbClr val="005AA6"/>
                </a:solidFill>
                <a:latin typeface="Sitka Banner" panose="02000505000000020004" pitchFamily="2" charset="0"/>
              </a:rPr>
              <a:t>Are citizens ready for changes to heating devices / systems?</a:t>
            </a:r>
          </a:p>
        </p:txBody>
      </p:sp>
    </p:spTree>
    <p:extLst>
      <p:ext uri="{BB962C8B-B14F-4D97-AF65-F5344CB8AC3E}">
        <p14:creationId xmlns:p14="http://schemas.microsoft.com/office/powerpoint/2010/main" val="100877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Would you be willing to replace the heating appliance/system used in your household? (%)</a:t>
            </a:r>
          </a:p>
        </p:txBody>
      </p:sp>
      <p:graphicFrame>
        <p:nvGraphicFramePr>
          <p:cNvPr id="6" name="Chart 5">
            <a:extLst>
              <a:ext uri="{FF2B5EF4-FFF2-40B4-BE49-F238E27FC236}">
                <a16:creationId xmlns:a16="http://schemas.microsoft.com/office/drawing/2014/main" id="{5CC82CD8-8290-4638-BEA9-9B75D57F7352}"/>
              </a:ext>
            </a:extLst>
          </p:cNvPr>
          <p:cNvGraphicFramePr/>
          <p:nvPr>
            <p:extLst>
              <p:ext uri="{D42A27DB-BD31-4B8C-83A1-F6EECF244321}">
                <p14:modId xmlns:p14="http://schemas.microsoft.com/office/powerpoint/2010/main" val="3061627556"/>
              </p:ext>
            </p:extLst>
          </p:nvPr>
        </p:nvGraphicFramePr>
        <p:xfrm>
          <a:off x="381000" y="742950"/>
          <a:ext cx="80772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0398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marL="0" marR="0" algn="l">
              <a:spcBef>
                <a:spcPts val="0"/>
              </a:spcBef>
              <a:spcAft>
                <a:spcPts val="600"/>
              </a:spcAft>
            </a:pPr>
            <a:r>
              <a:rPr lang="en-US" sz="20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How many members live in your household? (</a:t>
            </a:r>
            <a:r>
              <a:rPr lang="en-US" sz="2000" b="1" dirty="0">
                <a:solidFill>
                  <a:srgbClr val="005AA6"/>
                </a:solidFill>
                <a:latin typeface="Sitka Banner" panose="02000505000000020004" pitchFamily="2" charset="0"/>
              </a:rPr>
              <a:t>average values</a:t>
            </a:r>
            <a:r>
              <a:rPr lang="en-US" sz="20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a:t>
            </a:r>
            <a:endParaRPr lang="en-US" sz="2000" b="1" dirty="0">
              <a:solidFill>
                <a:srgbClr val="005AA6"/>
              </a:solidFill>
              <a:effectLst/>
              <a:latin typeface="Cambria" panose="02040503050406030204" pitchFamily="18" charset="0"/>
              <a:ea typeface="Times New Roman" panose="02020603050405020304" pitchFamily="18" charset="0"/>
              <a:cs typeface="Times New Roman" panose="02020603050405020304" pitchFamily="18" charset="0"/>
            </a:endParaRPr>
          </a:p>
        </p:txBody>
      </p:sp>
      <p:graphicFrame>
        <p:nvGraphicFramePr>
          <p:cNvPr id="9" name="Chart 8">
            <a:extLst>
              <a:ext uri="{FF2B5EF4-FFF2-40B4-BE49-F238E27FC236}">
                <a16:creationId xmlns:a16="http://schemas.microsoft.com/office/drawing/2014/main" id="{8C774965-B421-4DDA-8CD9-D5DBAAE81658}"/>
              </a:ext>
            </a:extLst>
          </p:cNvPr>
          <p:cNvGraphicFramePr/>
          <p:nvPr>
            <p:extLst>
              <p:ext uri="{D42A27DB-BD31-4B8C-83A1-F6EECF244321}">
                <p14:modId xmlns:p14="http://schemas.microsoft.com/office/powerpoint/2010/main" val="245977212"/>
              </p:ext>
            </p:extLst>
          </p:nvPr>
        </p:nvGraphicFramePr>
        <p:xfrm>
          <a:off x="381000" y="1200150"/>
          <a:ext cx="8077200" cy="2895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94250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Why would you replace your current heating appliance? (%)</a:t>
            </a:r>
          </a:p>
        </p:txBody>
      </p:sp>
      <p:graphicFrame>
        <p:nvGraphicFramePr>
          <p:cNvPr id="6" name="Chart 5">
            <a:extLst>
              <a:ext uri="{FF2B5EF4-FFF2-40B4-BE49-F238E27FC236}">
                <a16:creationId xmlns:a16="http://schemas.microsoft.com/office/drawing/2014/main" id="{52938FC6-BB21-4858-B0FF-57CF8D5CEFCA}"/>
              </a:ext>
            </a:extLst>
          </p:cNvPr>
          <p:cNvGraphicFramePr/>
          <p:nvPr>
            <p:extLst>
              <p:ext uri="{D42A27DB-BD31-4B8C-83A1-F6EECF244321}">
                <p14:modId xmlns:p14="http://schemas.microsoft.com/office/powerpoint/2010/main" val="4275867905"/>
              </p:ext>
            </p:extLst>
          </p:nvPr>
        </p:nvGraphicFramePr>
        <p:xfrm>
          <a:off x="381000" y="742950"/>
          <a:ext cx="8229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5224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What is the reason for not wanting to replace your appliance? (%)</a:t>
            </a:r>
          </a:p>
        </p:txBody>
      </p:sp>
      <p:graphicFrame>
        <p:nvGraphicFramePr>
          <p:cNvPr id="6" name="Chart 5">
            <a:extLst>
              <a:ext uri="{FF2B5EF4-FFF2-40B4-BE49-F238E27FC236}">
                <a16:creationId xmlns:a16="http://schemas.microsoft.com/office/drawing/2014/main" id="{1A18EDFF-DEA1-47B8-9113-24531A81619E}"/>
              </a:ext>
            </a:extLst>
          </p:cNvPr>
          <p:cNvGraphicFramePr/>
          <p:nvPr>
            <p:extLst>
              <p:ext uri="{D42A27DB-BD31-4B8C-83A1-F6EECF244321}">
                <p14:modId xmlns:p14="http://schemas.microsoft.com/office/powerpoint/2010/main" val="367549870"/>
              </p:ext>
            </p:extLst>
          </p:nvPr>
        </p:nvGraphicFramePr>
        <p:xfrm>
          <a:off x="381000" y="742950"/>
          <a:ext cx="8153400" cy="373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09335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If there was a loan to replace the heating system in private households, would you use it for the needs of your household? (%)</a:t>
            </a:r>
          </a:p>
        </p:txBody>
      </p:sp>
      <p:graphicFrame>
        <p:nvGraphicFramePr>
          <p:cNvPr id="9" name="Chart 8">
            <a:extLst>
              <a:ext uri="{FF2B5EF4-FFF2-40B4-BE49-F238E27FC236}">
                <a16:creationId xmlns:a16="http://schemas.microsoft.com/office/drawing/2014/main" id="{CE2BC277-E779-4F77-A22B-21073078971B}"/>
              </a:ext>
            </a:extLst>
          </p:cNvPr>
          <p:cNvGraphicFramePr/>
          <p:nvPr>
            <p:extLst>
              <p:ext uri="{D42A27DB-BD31-4B8C-83A1-F6EECF244321}">
                <p14:modId xmlns:p14="http://schemas.microsoft.com/office/powerpoint/2010/main" val="3191640595"/>
              </p:ext>
            </p:extLst>
          </p:nvPr>
        </p:nvGraphicFramePr>
        <p:xfrm>
          <a:off x="381000" y="895350"/>
          <a:ext cx="8153400"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7090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04800" y="209550"/>
            <a:ext cx="8458200" cy="334963"/>
          </a:xfrm>
        </p:spPr>
        <p:txBody>
          <a:bodyPr>
            <a:noAutofit/>
          </a:bodyPr>
          <a:lstStyle/>
          <a:p>
            <a:pPr algn="l">
              <a:lnSpc>
                <a:spcPct val="80000"/>
              </a:lnSpc>
            </a:pPr>
            <a:r>
              <a:rPr lang="en-US" sz="1800" b="1" dirty="0">
                <a:solidFill>
                  <a:srgbClr val="005AA6"/>
                </a:solidFill>
                <a:latin typeface="Sitka Banner" panose="02000505000000020004" pitchFamily="2" charset="0"/>
              </a:rPr>
              <a:t>If you were in a situation where you had to replace the main heating device in your household, in what price range is the appliance that you could afford on your own? (%)</a:t>
            </a:r>
          </a:p>
        </p:txBody>
      </p:sp>
      <p:graphicFrame>
        <p:nvGraphicFramePr>
          <p:cNvPr id="9" name="Chart 8">
            <a:extLst>
              <a:ext uri="{FF2B5EF4-FFF2-40B4-BE49-F238E27FC236}">
                <a16:creationId xmlns:a16="http://schemas.microsoft.com/office/drawing/2014/main" id="{71C007F5-017C-46F4-8713-2B14D2B321C5}"/>
              </a:ext>
            </a:extLst>
          </p:cNvPr>
          <p:cNvGraphicFramePr/>
          <p:nvPr>
            <p:extLst>
              <p:ext uri="{D42A27DB-BD31-4B8C-83A1-F6EECF244321}">
                <p14:modId xmlns:p14="http://schemas.microsoft.com/office/powerpoint/2010/main" val="2039399727"/>
              </p:ext>
            </p:extLst>
          </p:nvPr>
        </p:nvGraphicFramePr>
        <p:xfrm>
          <a:off x="381000" y="895350"/>
          <a:ext cx="8229600"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9680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228600" y="209550"/>
            <a:ext cx="8458200" cy="334963"/>
          </a:xfrm>
        </p:spPr>
        <p:txBody>
          <a:bodyPr>
            <a:noAutofit/>
          </a:bodyPr>
          <a:lstStyle/>
          <a:p>
            <a:pPr algn="l">
              <a:lnSpc>
                <a:spcPct val="80000"/>
              </a:lnSpc>
            </a:pPr>
            <a:r>
              <a:rPr lang="en-US" sz="1800" b="1" dirty="0">
                <a:solidFill>
                  <a:srgbClr val="005AA6"/>
                </a:solidFill>
                <a:latin typeface="Sitka Banner" panose="02000505000000020004" pitchFamily="2" charset="0"/>
              </a:rPr>
              <a:t>If the condition for financial aid for the heating system replacement was to give up your old stove, boiler or heater used in the household, would you agree to this replacement? (%)</a:t>
            </a:r>
          </a:p>
        </p:txBody>
      </p:sp>
      <p:graphicFrame>
        <p:nvGraphicFramePr>
          <p:cNvPr id="7" name="Chart 6">
            <a:extLst>
              <a:ext uri="{FF2B5EF4-FFF2-40B4-BE49-F238E27FC236}">
                <a16:creationId xmlns:a16="http://schemas.microsoft.com/office/drawing/2014/main" id="{FEBD1CA0-90C9-45CE-8D47-6700484A4E1A}"/>
              </a:ext>
            </a:extLst>
          </p:cNvPr>
          <p:cNvGraphicFramePr/>
          <p:nvPr>
            <p:extLst>
              <p:ext uri="{D42A27DB-BD31-4B8C-83A1-F6EECF244321}">
                <p14:modId xmlns:p14="http://schemas.microsoft.com/office/powerpoint/2010/main" val="4005972063"/>
              </p:ext>
            </p:extLst>
          </p:nvPr>
        </p:nvGraphicFramePr>
        <p:xfrm>
          <a:off x="381000" y="819150"/>
          <a:ext cx="80772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8325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Why would you want to keep an old stove or wood or coal heater despite owning a new appliance? (%)</a:t>
            </a:r>
          </a:p>
        </p:txBody>
      </p:sp>
      <p:graphicFrame>
        <p:nvGraphicFramePr>
          <p:cNvPr id="7" name="Chart 6">
            <a:extLst>
              <a:ext uri="{FF2B5EF4-FFF2-40B4-BE49-F238E27FC236}">
                <a16:creationId xmlns:a16="http://schemas.microsoft.com/office/drawing/2014/main" id="{65D75B20-FAE7-4058-88A8-CFAB32C21783}"/>
              </a:ext>
            </a:extLst>
          </p:cNvPr>
          <p:cNvGraphicFramePr/>
          <p:nvPr>
            <p:extLst>
              <p:ext uri="{D42A27DB-BD31-4B8C-83A1-F6EECF244321}">
                <p14:modId xmlns:p14="http://schemas.microsoft.com/office/powerpoint/2010/main" val="3822209213"/>
              </p:ext>
            </p:extLst>
          </p:nvPr>
        </p:nvGraphicFramePr>
        <p:xfrm>
          <a:off x="381000" y="742950"/>
          <a:ext cx="82296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5705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228600" y="209550"/>
            <a:ext cx="8534400" cy="334963"/>
          </a:xfrm>
        </p:spPr>
        <p:txBody>
          <a:bodyPr>
            <a:noAutofit/>
          </a:bodyPr>
          <a:lstStyle/>
          <a:p>
            <a:pPr marL="0" marR="0" algn="l">
              <a:lnSpc>
                <a:spcPct val="115000"/>
              </a:lnSpc>
              <a:spcBef>
                <a:spcPts val="0"/>
              </a:spcBef>
              <a:spcAft>
                <a:spcPts val="1000"/>
              </a:spcAft>
              <a:tabLst>
                <a:tab pos="990600" algn="l"/>
              </a:tabLst>
            </a:pPr>
            <a:r>
              <a:rPr lang="en-US" sz="16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If someone were to convince you that you need to change the heating appliance you are currently using, what would you say, who could have the greatest influence for you to change your mind? (%)</a:t>
            </a:r>
          </a:p>
        </p:txBody>
      </p:sp>
      <p:graphicFrame>
        <p:nvGraphicFramePr>
          <p:cNvPr id="4" name="Table 3">
            <a:extLst>
              <a:ext uri="{FF2B5EF4-FFF2-40B4-BE49-F238E27FC236}">
                <a16:creationId xmlns:a16="http://schemas.microsoft.com/office/drawing/2014/main" id="{985A27F8-B572-4774-A98F-05C3B076230D}"/>
              </a:ext>
            </a:extLst>
          </p:cNvPr>
          <p:cNvGraphicFramePr>
            <a:graphicFrameLocks noGrp="1"/>
          </p:cNvGraphicFramePr>
          <p:nvPr>
            <p:extLst>
              <p:ext uri="{D42A27DB-BD31-4B8C-83A1-F6EECF244321}">
                <p14:modId xmlns:p14="http://schemas.microsoft.com/office/powerpoint/2010/main" val="2241576296"/>
              </p:ext>
            </p:extLst>
          </p:nvPr>
        </p:nvGraphicFramePr>
        <p:xfrm>
          <a:off x="381000" y="799839"/>
          <a:ext cx="8191500" cy="3543821"/>
        </p:xfrm>
        <a:graphic>
          <a:graphicData uri="http://schemas.openxmlformats.org/drawingml/2006/table">
            <a:tbl>
              <a:tblPr>
                <a:tableStyleId>{5C22544A-7EE6-4342-B048-85BDC9FD1C3A}</a:tableStyleId>
              </a:tblPr>
              <a:tblGrid>
                <a:gridCol w="3006055">
                  <a:extLst>
                    <a:ext uri="{9D8B030D-6E8A-4147-A177-3AD203B41FA5}">
                      <a16:colId xmlns:a16="http://schemas.microsoft.com/office/drawing/2014/main" val="808970818"/>
                    </a:ext>
                  </a:extLst>
                </a:gridCol>
                <a:gridCol w="1127271">
                  <a:extLst>
                    <a:ext uri="{9D8B030D-6E8A-4147-A177-3AD203B41FA5}">
                      <a16:colId xmlns:a16="http://schemas.microsoft.com/office/drawing/2014/main" val="67041659"/>
                    </a:ext>
                  </a:extLst>
                </a:gridCol>
                <a:gridCol w="1052119">
                  <a:extLst>
                    <a:ext uri="{9D8B030D-6E8A-4147-A177-3AD203B41FA5}">
                      <a16:colId xmlns:a16="http://schemas.microsoft.com/office/drawing/2014/main" val="1897464534"/>
                    </a:ext>
                  </a:extLst>
                </a:gridCol>
                <a:gridCol w="1052119">
                  <a:extLst>
                    <a:ext uri="{9D8B030D-6E8A-4147-A177-3AD203B41FA5}">
                      <a16:colId xmlns:a16="http://schemas.microsoft.com/office/drawing/2014/main" val="2192399649"/>
                    </a:ext>
                  </a:extLst>
                </a:gridCol>
                <a:gridCol w="1052119">
                  <a:extLst>
                    <a:ext uri="{9D8B030D-6E8A-4147-A177-3AD203B41FA5}">
                      <a16:colId xmlns:a16="http://schemas.microsoft.com/office/drawing/2014/main" val="4250676678"/>
                    </a:ext>
                  </a:extLst>
                </a:gridCol>
                <a:gridCol w="901817">
                  <a:extLst>
                    <a:ext uri="{9D8B030D-6E8A-4147-A177-3AD203B41FA5}">
                      <a16:colId xmlns:a16="http://schemas.microsoft.com/office/drawing/2014/main" val="727518207"/>
                    </a:ext>
                  </a:extLst>
                </a:gridCol>
              </a:tblGrid>
              <a:tr h="230292">
                <a:tc>
                  <a:txBody>
                    <a:bodyPr/>
                    <a:lstStyle/>
                    <a:p>
                      <a:pPr algn="ctr" fontAlgn="b"/>
                      <a:endParaRPr lang="en-US" sz="1400" b="0" i="0" u="none" strike="noStrike" dirty="0">
                        <a:solidFill>
                          <a:srgbClr val="000000"/>
                        </a:solidFill>
                        <a:effectLst/>
                        <a:latin typeface="Sitka Banner" panose="02000505000000020004" pitchFamily="2" charset="0"/>
                      </a:endParaRPr>
                    </a:p>
                  </a:txBody>
                  <a:tcPr marL="2871" marR="2871" marT="2871" marB="0" anchor="ctr">
                    <a:solidFill>
                      <a:srgbClr val="005AA6"/>
                    </a:solidFill>
                  </a:tcPr>
                </a:tc>
                <a:tc>
                  <a:txBody>
                    <a:bodyPr/>
                    <a:lstStyle/>
                    <a:p>
                      <a:pPr algn="ctr" fontAlgn="b"/>
                      <a:r>
                        <a:rPr lang="en-US" sz="1400" b="1" u="none" strike="noStrike" dirty="0">
                          <a:solidFill>
                            <a:schemeClr val="bg1"/>
                          </a:solidFill>
                          <a:effectLst/>
                          <a:latin typeface="Sitka Banner" panose="02000505000000020004" pitchFamily="2" charset="0"/>
                        </a:rPr>
                        <a:t>Serbia</a:t>
                      </a:r>
                      <a:endParaRPr lang="en-US" sz="1400" b="1" i="0" u="none" strike="noStrike" dirty="0">
                        <a:solidFill>
                          <a:schemeClr val="bg1"/>
                        </a:solidFill>
                        <a:effectLst/>
                        <a:latin typeface="Sitka Banner" panose="02000505000000020004" pitchFamily="2" charset="0"/>
                      </a:endParaRPr>
                    </a:p>
                  </a:txBody>
                  <a:tcPr marL="2871" marR="2871" marT="2871" marB="0" anchor="ctr">
                    <a:solidFill>
                      <a:srgbClr val="005AA6"/>
                    </a:solidFill>
                  </a:tcPr>
                </a:tc>
                <a:tc>
                  <a:txBody>
                    <a:bodyPr/>
                    <a:lstStyle/>
                    <a:p>
                      <a:pPr algn="ctr" fontAlgn="b"/>
                      <a:r>
                        <a:rPr lang="en-US" sz="1400" b="1" u="none" strike="noStrike" dirty="0">
                          <a:solidFill>
                            <a:schemeClr val="bg1"/>
                          </a:solidFill>
                          <a:effectLst/>
                          <a:latin typeface="Sitka Banner" panose="02000505000000020004" pitchFamily="2" charset="0"/>
                        </a:rPr>
                        <a:t>Montenegro</a:t>
                      </a:r>
                      <a:endParaRPr lang="en-US" sz="1400" b="1" i="0" u="none" strike="noStrike" dirty="0">
                        <a:solidFill>
                          <a:schemeClr val="bg1"/>
                        </a:solidFill>
                        <a:effectLst/>
                        <a:latin typeface="Sitka Banner" panose="02000505000000020004" pitchFamily="2" charset="0"/>
                      </a:endParaRPr>
                    </a:p>
                  </a:txBody>
                  <a:tcPr marL="2871" marR="2871" marT="2871" marB="0" anchor="ctr">
                    <a:solidFill>
                      <a:srgbClr val="005AA6"/>
                    </a:solidFill>
                  </a:tcPr>
                </a:tc>
                <a:tc>
                  <a:txBody>
                    <a:bodyPr/>
                    <a:lstStyle/>
                    <a:p>
                      <a:pPr algn="ctr" fontAlgn="b"/>
                      <a:r>
                        <a:rPr lang="en-US" sz="1400" b="1" u="none" strike="noStrike" dirty="0">
                          <a:solidFill>
                            <a:schemeClr val="bg1"/>
                          </a:solidFill>
                          <a:effectLst/>
                          <a:latin typeface="Sitka Banner" panose="02000505000000020004" pitchFamily="2" charset="0"/>
                        </a:rPr>
                        <a:t>Albania</a:t>
                      </a:r>
                      <a:endParaRPr lang="en-US" sz="1400" b="1" i="0" u="none" strike="noStrike" dirty="0">
                        <a:solidFill>
                          <a:schemeClr val="bg1"/>
                        </a:solidFill>
                        <a:effectLst/>
                        <a:latin typeface="Sitka Banner" panose="02000505000000020004" pitchFamily="2" charset="0"/>
                      </a:endParaRPr>
                    </a:p>
                  </a:txBody>
                  <a:tcPr marL="2871" marR="2871" marT="2871" marB="0" anchor="ctr">
                    <a:solidFill>
                      <a:srgbClr val="005AA6"/>
                    </a:solidFill>
                  </a:tcPr>
                </a:tc>
                <a:tc>
                  <a:txBody>
                    <a:bodyPr/>
                    <a:lstStyle/>
                    <a:p>
                      <a:pPr algn="ctr" fontAlgn="b"/>
                      <a:r>
                        <a:rPr lang="en-US" sz="1400" b="1" u="none" strike="noStrike" dirty="0">
                          <a:solidFill>
                            <a:schemeClr val="bg1"/>
                          </a:solidFill>
                          <a:effectLst/>
                          <a:latin typeface="Sitka Banner" panose="02000505000000020004" pitchFamily="2" charset="0"/>
                        </a:rPr>
                        <a:t>North Macedonia</a:t>
                      </a:r>
                      <a:endParaRPr lang="en-US" sz="1400" b="1" i="0" u="none" strike="noStrike" dirty="0">
                        <a:solidFill>
                          <a:schemeClr val="bg1"/>
                        </a:solidFill>
                        <a:effectLst/>
                        <a:latin typeface="Sitka Banner" panose="02000505000000020004" pitchFamily="2" charset="0"/>
                      </a:endParaRPr>
                    </a:p>
                  </a:txBody>
                  <a:tcPr marL="2871" marR="2871" marT="2871" marB="0" anchor="ctr">
                    <a:solidFill>
                      <a:srgbClr val="005AA6"/>
                    </a:solidFill>
                  </a:tcPr>
                </a:tc>
                <a:tc>
                  <a:txBody>
                    <a:bodyPr/>
                    <a:lstStyle/>
                    <a:p>
                      <a:pPr algn="ctr" fontAlgn="b"/>
                      <a:r>
                        <a:rPr lang="en-US" sz="1400" b="1" u="none" strike="noStrike" dirty="0">
                          <a:solidFill>
                            <a:schemeClr val="bg1"/>
                          </a:solidFill>
                          <a:effectLst/>
                          <a:latin typeface="Sitka Banner" panose="02000505000000020004" pitchFamily="2" charset="0"/>
                        </a:rPr>
                        <a:t>Kosovo*</a:t>
                      </a:r>
                      <a:endParaRPr lang="en-US" sz="1400" b="1" i="0" u="none" strike="noStrike" dirty="0">
                        <a:solidFill>
                          <a:schemeClr val="bg1"/>
                        </a:solidFill>
                        <a:effectLst/>
                        <a:latin typeface="Sitka Banner" panose="02000505000000020004" pitchFamily="2" charset="0"/>
                      </a:endParaRPr>
                    </a:p>
                  </a:txBody>
                  <a:tcPr marL="2871" marR="2871" marT="2871" marB="0" anchor="ctr">
                    <a:solidFill>
                      <a:srgbClr val="005AA6"/>
                    </a:solidFill>
                  </a:tcPr>
                </a:tc>
                <a:extLst>
                  <a:ext uri="{0D108BD9-81ED-4DB2-BD59-A6C34878D82A}">
                    <a16:rowId xmlns:a16="http://schemas.microsoft.com/office/drawing/2014/main" val="437366399"/>
                  </a:ext>
                </a:extLst>
              </a:tr>
              <a:tr h="180009">
                <a:tc>
                  <a:txBody>
                    <a:bodyPr/>
                    <a:lstStyle/>
                    <a:p>
                      <a:pPr algn="l" fontAlgn="b"/>
                      <a:r>
                        <a:rPr lang="en-US" sz="1400" u="none" strike="noStrike" dirty="0">
                          <a:solidFill>
                            <a:srgbClr val="005AA6"/>
                          </a:solidFill>
                          <a:effectLst/>
                          <a:latin typeface="Sitka Banner" panose="02000505000000020004" pitchFamily="2" charset="0"/>
                        </a:rPr>
                        <a:t>Appliance manufacturers and vendors</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7</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28</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19</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25</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18</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3030843260"/>
                  </a:ext>
                </a:extLst>
              </a:tr>
              <a:tr h="115212">
                <a:tc>
                  <a:txBody>
                    <a:bodyPr/>
                    <a:lstStyle/>
                    <a:p>
                      <a:pPr algn="l" fontAlgn="b"/>
                      <a:r>
                        <a:rPr lang="en-US" sz="1400" u="none" strike="noStrike" dirty="0">
                          <a:solidFill>
                            <a:srgbClr val="005AA6"/>
                          </a:solidFill>
                          <a:effectLst/>
                          <a:latin typeface="Sitka Banner" panose="02000505000000020004" pitchFamily="2" charset="0"/>
                        </a:rPr>
                        <a:t>Politicians from the Government and the Assembly</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5</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3</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8</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3643378705"/>
                  </a:ext>
                </a:extLst>
              </a:tr>
              <a:tr h="96527">
                <a:tc>
                  <a:txBody>
                    <a:bodyPr/>
                    <a:lstStyle/>
                    <a:p>
                      <a:pPr algn="l" fontAlgn="b"/>
                      <a:r>
                        <a:rPr lang="en-US" sz="1400" u="none" strike="noStrike" dirty="0">
                          <a:solidFill>
                            <a:srgbClr val="005AA6"/>
                          </a:solidFill>
                          <a:effectLst/>
                          <a:latin typeface="Sitka Banner" panose="02000505000000020004" pitchFamily="2" charset="0"/>
                        </a:rPr>
                        <a:t>Media</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12</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7</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8</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16</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2040224593"/>
                  </a:ext>
                </a:extLst>
              </a:tr>
              <a:tr h="156156">
                <a:tc>
                  <a:txBody>
                    <a:bodyPr/>
                    <a:lstStyle/>
                    <a:p>
                      <a:pPr algn="l" fontAlgn="b"/>
                      <a:r>
                        <a:rPr lang="en-US" sz="1400" u="none" strike="noStrike" dirty="0">
                          <a:solidFill>
                            <a:srgbClr val="005AA6"/>
                          </a:solidFill>
                          <a:effectLst/>
                          <a:latin typeface="Sitka Banner" panose="02000505000000020004" pitchFamily="2" charset="0"/>
                        </a:rPr>
                        <a:t>Professors and academic community</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6</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4</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4</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4</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640599641"/>
                  </a:ext>
                </a:extLst>
              </a:tr>
              <a:tr h="28494">
                <a:tc>
                  <a:txBody>
                    <a:bodyPr/>
                    <a:lstStyle/>
                    <a:p>
                      <a:pPr algn="l" fontAlgn="b"/>
                      <a:r>
                        <a:rPr lang="en-US" sz="1400" u="none" strike="noStrike">
                          <a:solidFill>
                            <a:srgbClr val="005AA6"/>
                          </a:solidFill>
                          <a:effectLst/>
                          <a:latin typeface="Sitka Banner" panose="02000505000000020004" pitchFamily="2" charset="0"/>
                        </a:rPr>
                        <a:t>Local energy managers</a:t>
                      </a:r>
                      <a:endParaRPr lang="en-US" sz="1400" b="0"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5</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3</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9</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4</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502528257"/>
                  </a:ext>
                </a:extLst>
              </a:tr>
              <a:tr h="180894">
                <a:tc>
                  <a:txBody>
                    <a:bodyPr/>
                    <a:lstStyle/>
                    <a:p>
                      <a:pPr algn="l" fontAlgn="b"/>
                      <a:r>
                        <a:rPr lang="en-US" sz="1400" u="none" strike="noStrike" dirty="0">
                          <a:solidFill>
                            <a:srgbClr val="005AA6"/>
                          </a:solidFill>
                          <a:effectLst/>
                          <a:latin typeface="Sitka Banner" panose="02000505000000020004" pitchFamily="2" charset="0"/>
                        </a:rPr>
                        <a:t>Non-governmental organizations</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2</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2450372603"/>
                  </a:ext>
                </a:extLst>
              </a:tr>
              <a:tr h="0">
                <a:tc>
                  <a:txBody>
                    <a:bodyPr/>
                    <a:lstStyle/>
                    <a:p>
                      <a:pPr algn="l" fontAlgn="b"/>
                      <a:r>
                        <a:rPr lang="en-US" sz="1400" u="none" strike="noStrike" dirty="0">
                          <a:solidFill>
                            <a:srgbClr val="005AA6"/>
                          </a:solidFill>
                          <a:effectLst/>
                          <a:latin typeface="Sitka Banner" panose="02000505000000020004" pitchFamily="2" charset="0"/>
                        </a:rPr>
                        <a:t>Doctors</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4</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15</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25</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15</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27</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3334382414"/>
                  </a:ext>
                </a:extLst>
              </a:tr>
              <a:tr h="0">
                <a:tc>
                  <a:txBody>
                    <a:bodyPr/>
                    <a:lstStyle/>
                    <a:p>
                      <a:pPr algn="l" fontAlgn="b"/>
                      <a:r>
                        <a:rPr lang="en-US" sz="1400" u="none" strike="noStrike" dirty="0">
                          <a:solidFill>
                            <a:srgbClr val="005AA6"/>
                          </a:solidFill>
                          <a:effectLst/>
                          <a:latin typeface="Sitka Banner" panose="02000505000000020004" pitchFamily="2" charset="0"/>
                        </a:rPr>
                        <a:t>President</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3</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4137472852"/>
                  </a:ext>
                </a:extLst>
              </a:tr>
              <a:tr h="65601">
                <a:tc>
                  <a:txBody>
                    <a:bodyPr/>
                    <a:lstStyle/>
                    <a:p>
                      <a:pPr algn="l" fontAlgn="b"/>
                      <a:r>
                        <a:rPr lang="en-US" sz="1400" u="none" strike="noStrike" dirty="0">
                          <a:solidFill>
                            <a:srgbClr val="005AA6"/>
                          </a:solidFill>
                          <a:effectLst/>
                          <a:latin typeface="Sitka Banner" panose="02000505000000020004" pitchFamily="2" charset="0"/>
                        </a:rPr>
                        <a:t>Family and friends</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50</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60</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65</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56</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66</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1252212796"/>
                  </a:ext>
                </a:extLst>
              </a:tr>
              <a:tr h="0">
                <a:tc>
                  <a:txBody>
                    <a:bodyPr/>
                    <a:lstStyle/>
                    <a:p>
                      <a:pPr algn="l" fontAlgn="b"/>
                      <a:r>
                        <a:rPr lang="en-US" sz="1400" u="none" strike="noStrike" dirty="0">
                          <a:solidFill>
                            <a:srgbClr val="005AA6"/>
                          </a:solidFill>
                          <a:effectLst/>
                          <a:latin typeface="Sitka Banner" panose="02000505000000020004" pitchFamily="2" charset="0"/>
                        </a:rPr>
                        <a:t>Local politicians</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0</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2</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5</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3361530134"/>
                  </a:ext>
                </a:extLst>
              </a:tr>
              <a:tr h="166539">
                <a:tc>
                  <a:txBody>
                    <a:bodyPr/>
                    <a:lstStyle/>
                    <a:p>
                      <a:pPr algn="l" fontAlgn="b"/>
                      <a:r>
                        <a:rPr lang="en-US" sz="1400" u="none" strike="noStrike">
                          <a:solidFill>
                            <a:srgbClr val="005AA6"/>
                          </a:solidFill>
                          <a:effectLst/>
                          <a:latin typeface="Sitka Banner" panose="02000505000000020004" pitchFamily="2" charset="0"/>
                        </a:rPr>
                        <a:t>Representatives of public institutions</a:t>
                      </a:r>
                      <a:endParaRPr lang="en-US" sz="1400" b="0"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5</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6</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2</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11</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7</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3748936310"/>
                  </a:ext>
                </a:extLst>
              </a:tr>
              <a:tr h="0">
                <a:tc>
                  <a:txBody>
                    <a:bodyPr/>
                    <a:lstStyle/>
                    <a:p>
                      <a:pPr algn="l" fontAlgn="b"/>
                      <a:r>
                        <a:rPr lang="en-US" sz="1400" u="none" strike="noStrike" dirty="0">
                          <a:solidFill>
                            <a:srgbClr val="005AA6"/>
                          </a:solidFill>
                          <a:effectLst/>
                          <a:latin typeface="Sitka Banner" panose="02000505000000020004" pitchFamily="2" charset="0"/>
                        </a:rPr>
                        <a:t>Neighbors</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10</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14</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3</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13</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7</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3613849575"/>
                  </a:ext>
                </a:extLst>
              </a:tr>
              <a:tr h="306098">
                <a:tc>
                  <a:txBody>
                    <a:bodyPr/>
                    <a:lstStyle/>
                    <a:p>
                      <a:pPr algn="l" fontAlgn="b"/>
                      <a:r>
                        <a:rPr lang="en-US" sz="1400" u="none" strike="noStrike" dirty="0">
                          <a:solidFill>
                            <a:srgbClr val="005AA6"/>
                          </a:solidFill>
                          <a:effectLst/>
                          <a:latin typeface="Sitka Banner" panose="02000505000000020004" pitchFamily="2" charset="0"/>
                        </a:rPr>
                        <a:t>Does not know, cannot assess</a:t>
                      </a:r>
                      <a:endParaRPr lang="en-US" sz="1400" b="0"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42</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a:solidFill>
                            <a:srgbClr val="005AA6"/>
                          </a:solidFill>
                          <a:effectLst/>
                          <a:latin typeface="Sitka Banner" panose="02000505000000020004" pitchFamily="2" charset="0"/>
                        </a:rPr>
                        <a:t>15</a:t>
                      </a:r>
                      <a:endParaRPr lang="en-US" sz="1400" b="1" i="0" u="none" strike="noStrike">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r>
                        <a:rPr lang="en-US" sz="1400" b="1" u="none" strike="noStrike" dirty="0">
                          <a:solidFill>
                            <a:srgbClr val="005AA6"/>
                          </a:solidFill>
                          <a:effectLst/>
                          <a:latin typeface="Sitka Banner" panose="02000505000000020004" pitchFamily="2" charset="0"/>
                        </a:rPr>
                        <a:t>20</a:t>
                      </a:r>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tc>
                  <a:txBody>
                    <a:bodyPr/>
                    <a:lstStyle/>
                    <a:p>
                      <a:pPr algn="ctr" fontAlgn="b"/>
                      <a:endParaRPr lang="en-US" sz="1400" b="1" i="0" u="none" strike="noStrike" dirty="0">
                        <a:solidFill>
                          <a:srgbClr val="005AA6"/>
                        </a:solidFill>
                        <a:effectLst/>
                        <a:latin typeface="Sitka Banner" panose="02000505000000020004" pitchFamily="2" charset="0"/>
                      </a:endParaRPr>
                    </a:p>
                  </a:txBody>
                  <a:tcPr marL="2871" marR="2871" marT="2871" marB="0" anchor="ctr">
                    <a:solidFill>
                      <a:schemeClr val="accent1">
                        <a:lumMod val="20000"/>
                        <a:lumOff val="80000"/>
                      </a:schemeClr>
                    </a:solidFill>
                  </a:tcPr>
                </a:tc>
                <a:extLst>
                  <a:ext uri="{0D108BD9-81ED-4DB2-BD59-A6C34878D82A}">
                    <a16:rowId xmlns:a16="http://schemas.microsoft.com/office/drawing/2014/main" val="1514607621"/>
                  </a:ext>
                </a:extLst>
              </a:tr>
            </a:tbl>
          </a:graphicData>
        </a:graphic>
      </p:graphicFrame>
    </p:spTree>
    <p:extLst>
      <p:ext uri="{BB962C8B-B14F-4D97-AF65-F5344CB8AC3E}">
        <p14:creationId xmlns:p14="http://schemas.microsoft.com/office/powerpoint/2010/main" val="477445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31694" y="204788"/>
            <a:ext cx="8278906" cy="334963"/>
          </a:xfrm>
        </p:spPr>
        <p:txBody>
          <a:bodyPr>
            <a:noAutofit/>
          </a:bodyPr>
          <a:lstStyle/>
          <a:p>
            <a:pPr marL="0" marR="0" algn="l">
              <a:lnSpc>
                <a:spcPct val="115000"/>
              </a:lnSpc>
              <a:spcBef>
                <a:spcPts val="0"/>
              </a:spcBef>
              <a:spcAft>
                <a:spcPts val="1000"/>
              </a:spcAft>
              <a:tabLst>
                <a:tab pos="990600" algn="l"/>
              </a:tabLst>
            </a:pPr>
            <a:r>
              <a:rPr lang="en-US" sz="20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What did you do with your household’s previous heating appliance? (%)</a:t>
            </a:r>
          </a:p>
        </p:txBody>
      </p:sp>
      <p:graphicFrame>
        <p:nvGraphicFramePr>
          <p:cNvPr id="6" name="Chart 5">
            <a:extLst>
              <a:ext uri="{FF2B5EF4-FFF2-40B4-BE49-F238E27FC236}">
                <a16:creationId xmlns:a16="http://schemas.microsoft.com/office/drawing/2014/main" id="{72415A30-4DCA-489F-8279-D8902ADEF679}"/>
              </a:ext>
            </a:extLst>
          </p:cNvPr>
          <p:cNvGraphicFramePr/>
          <p:nvPr>
            <p:extLst>
              <p:ext uri="{D42A27DB-BD31-4B8C-83A1-F6EECF244321}">
                <p14:modId xmlns:p14="http://schemas.microsoft.com/office/powerpoint/2010/main" val="1840075798"/>
              </p:ext>
            </p:extLst>
          </p:nvPr>
        </p:nvGraphicFramePr>
        <p:xfrm>
          <a:off x="381000" y="742950"/>
          <a:ext cx="8229600" cy="373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5948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5943600" y="2472680"/>
            <a:ext cx="2744471" cy="2332939"/>
          </a:xfrm>
          <a:prstGeom prst="rect">
            <a:avLst/>
          </a:prstGeom>
          <a:noFill/>
          <a:ln>
            <a:noFill/>
          </a:ln>
        </p:spPr>
      </p:pic>
      <p:sp>
        <p:nvSpPr>
          <p:cNvPr id="3" name="Title 1"/>
          <p:cNvSpPr>
            <a:spLocks noGrp="1"/>
          </p:cNvSpPr>
          <p:nvPr>
            <p:ph type="ctrTitle" idx="4294967295"/>
          </p:nvPr>
        </p:nvSpPr>
        <p:spPr>
          <a:xfrm>
            <a:off x="381000" y="895350"/>
            <a:ext cx="5189444" cy="2590800"/>
          </a:xfrm>
        </p:spPr>
        <p:txBody>
          <a:bodyPr>
            <a:noAutofit/>
          </a:bodyPr>
          <a:lstStyle/>
          <a:p>
            <a:pPr algn="l" defTabSz="365760"/>
            <a:r>
              <a:rPr lang="en-US" dirty="0">
                <a:solidFill>
                  <a:srgbClr val="005AA6"/>
                </a:solidFill>
                <a:latin typeface="Sitka Banner" panose="02000505000000020004" pitchFamily="2" charset="0"/>
              </a:rPr>
              <a:t>Familiar of heating technology</a:t>
            </a:r>
          </a:p>
        </p:txBody>
      </p:sp>
    </p:spTree>
    <p:extLst>
      <p:ext uri="{BB962C8B-B14F-4D97-AF65-F5344CB8AC3E}">
        <p14:creationId xmlns:p14="http://schemas.microsoft.com/office/powerpoint/2010/main" val="2407828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228600" y="209550"/>
            <a:ext cx="8610600" cy="334963"/>
          </a:xfrm>
        </p:spPr>
        <p:txBody>
          <a:bodyPr>
            <a:noAutofit/>
          </a:bodyPr>
          <a:lstStyle/>
          <a:p>
            <a:pPr marL="0" marR="0" algn="l">
              <a:lnSpc>
                <a:spcPct val="115000"/>
              </a:lnSpc>
              <a:spcBef>
                <a:spcPts val="0"/>
              </a:spcBef>
              <a:spcAft>
                <a:spcPts val="1000"/>
              </a:spcAft>
              <a:tabLst>
                <a:tab pos="990600" algn="l"/>
              </a:tabLst>
            </a:pPr>
            <a:r>
              <a:rPr lang="en-US" sz="20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How familiar are you with the following heating technologies? </a:t>
            </a:r>
            <a:r>
              <a:rPr lang="en-US" sz="2000" b="1" dirty="0">
                <a:solidFill>
                  <a:srgbClr val="005AA6"/>
                </a:solidFill>
                <a:latin typeface="Sitka Banner" panose="02000505000000020004" pitchFamily="2" charset="0"/>
                <a:ea typeface="Times New Roman" panose="02020603050405020304" pitchFamily="18" charset="0"/>
                <a:cs typeface="Times New Roman" panose="02020603050405020304" pitchFamily="18" charset="0"/>
              </a:rPr>
              <a:t>(%)</a:t>
            </a:r>
            <a:endParaRPr lang="en-US" sz="20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2521E67-1CD7-4144-A10E-CAD92B6C903D}"/>
              </a:ext>
            </a:extLst>
          </p:cNvPr>
          <p:cNvSpPr txBox="1"/>
          <p:nvPr/>
        </p:nvSpPr>
        <p:spPr>
          <a:xfrm>
            <a:off x="342900" y="3154546"/>
            <a:ext cx="1981200" cy="815608"/>
          </a:xfrm>
          <a:prstGeom prst="rect">
            <a:avLst/>
          </a:prstGeom>
          <a:noFill/>
        </p:spPr>
        <p:txBody>
          <a:bodyPr wrap="square" rtlCol="0">
            <a:spAutoFit/>
          </a:bodyPr>
          <a:lstStyle/>
          <a:p>
            <a:pPr marL="0" marR="0" algn="ctr">
              <a:lnSpc>
                <a:spcPct val="115000"/>
              </a:lnSpc>
              <a:spcBef>
                <a:spcPts val="0"/>
              </a:spcBef>
              <a:spcAft>
                <a:spcPts val="1000"/>
              </a:spcAft>
              <a:tabLst>
                <a:tab pos="990600" algn="l"/>
              </a:tabLst>
            </a:pPr>
            <a:r>
              <a:rPr lang="en-US" sz="14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Heat pump (air-water, water-water, ground-water)</a:t>
            </a:r>
          </a:p>
        </p:txBody>
      </p:sp>
      <p:sp>
        <p:nvSpPr>
          <p:cNvPr id="8" name="TextBox 7">
            <a:extLst>
              <a:ext uri="{FF2B5EF4-FFF2-40B4-BE49-F238E27FC236}">
                <a16:creationId xmlns:a16="http://schemas.microsoft.com/office/drawing/2014/main" id="{62F2E0A4-C554-41F2-A9A4-5BC60FE8DC21}"/>
              </a:ext>
            </a:extLst>
          </p:cNvPr>
          <p:cNvSpPr txBox="1"/>
          <p:nvPr/>
        </p:nvSpPr>
        <p:spPr>
          <a:xfrm>
            <a:off x="228600" y="1592609"/>
            <a:ext cx="2209800" cy="320088"/>
          </a:xfrm>
          <a:prstGeom prst="rect">
            <a:avLst/>
          </a:prstGeom>
          <a:noFill/>
        </p:spPr>
        <p:txBody>
          <a:bodyPr wrap="square" rtlCol="0">
            <a:spAutoFit/>
          </a:bodyPr>
          <a:lstStyle/>
          <a:p>
            <a:pPr marL="0" marR="0" algn="ctr">
              <a:lnSpc>
                <a:spcPct val="115000"/>
              </a:lnSpc>
              <a:spcBef>
                <a:spcPts val="0"/>
              </a:spcBef>
              <a:spcAft>
                <a:spcPts val="1000"/>
              </a:spcAft>
              <a:tabLst>
                <a:tab pos="990600" algn="l"/>
              </a:tabLst>
            </a:pPr>
            <a:r>
              <a:rPr lang="en-US" sz="14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Inverter air-conditioning</a:t>
            </a:r>
          </a:p>
        </p:txBody>
      </p:sp>
      <p:graphicFrame>
        <p:nvGraphicFramePr>
          <p:cNvPr id="11" name="Chart 10">
            <a:extLst>
              <a:ext uri="{FF2B5EF4-FFF2-40B4-BE49-F238E27FC236}">
                <a16:creationId xmlns:a16="http://schemas.microsoft.com/office/drawing/2014/main" id="{5B3EDB71-9101-41C1-A6B6-D885829A7AFE}"/>
              </a:ext>
            </a:extLst>
          </p:cNvPr>
          <p:cNvGraphicFramePr/>
          <p:nvPr>
            <p:extLst>
              <p:ext uri="{D42A27DB-BD31-4B8C-83A1-F6EECF244321}">
                <p14:modId xmlns:p14="http://schemas.microsoft.com/office/powerpoint/2010/main" val="4067018178"/>
              </p:ext>
            </p:extLst>
          </p:nvPr>
        </p:nvGraphicFramePr>
        <p:xfrm>
          <a:off x="2438400" y="719204"/>
          <a:ext cx="6172200" cy="18525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AF0B8B86-8000-44DE-BCFB-062DBC668537}"/>
              </a:ext>
            </a:extLst>
          </p:cNvPr>
          <p:cNvGraphicFramePr/>
          <p:nvPr>
            <p:extLst>
              <p:ext uri="{D42A27DB-BD31-4B8C-83A1-F6EECF244321}">
                <p14:modId xmlns:p14="http://schemas.microsoft.com/office/powerpoint/2010/main" val="1326576880"/>
              </p:ext>
            </p:extLst>
          </p:nvPr>
        </p:nvGraphicFramePr>
        <p:xfrm>
          <a:off x="2438400" y="2571750"/>
          <a:ext cx="6172200" cy="1981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73260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5943600" y="2472680"/>
            <a:ext cx="2744471" cy="2332939"/>
          </a:xfrm>
          <a:prstGeom prst="rect">
            <a:avLst/>
          </a:prstGeom>
          <a:noFill/>
          <a:ln>
            <a:noFill/>
          </a:ln>
        </p:spPr>
      </p:pic>
      <p:sp>
        <p:nvSpPr>
          <p:cNvPr id="3" name="Title 1"/>
          <p:cNvSpPr>
            <a:spLocks noGrp="1"/>
          </p:cNvSpPr>
          <p:nvPr>
            <p:ph type="ctrTitle" idx="4294967295"/>
          </p:nvPr>
        </p:nvSpPr>
        <p:spPr>
          <a:xfrm>
            <a:off x="373156" y="1352550"/>
            <a:ext cx="5189444" cy="1790700"/>
          </a:xfrm>
        </p:spPr>
        <p:txBody>
          <a:bodyPr>
            <a:normAutofit/>
          </a:bodyPr>
          <a:lstStyle/>
          <a:p>
            <a:pPr algn="l" defTabSz="365760"/>
            <a:r>
              <a:rPr lang="en-US" sz="4800" dirty="0">
                <a:solidFill>
                  <a:srgbClr val="005AA6"/>
                </a:solidFill>
                <a:latin typeface="Sitka Banner" panose="02000505000000020004" pitchFamily="2" charset="0"/>
              </a:rPr>
              <a:t>Profile of residential buildings </a:t>
            </a:r>
          </a:p>
        </p:txBody>
      </p:sp>
    </p:spTree>
    <p:extLst>
      <p:ext uri="{BB962C8B-B14F-4D97-AF65-F5344CB8AC3E}">
        <p14:creationId xmlns:p14="http://schemas.microsoft.com/office/powerpoint/2010/main" val="2567781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228600" y="209550"/>
            <a:ext cx="8610600" cy="334963"/>
          </a:xfrm>
        </p:spPr>
        <p:txBody>
          <a:bodyPr>
            <a:noAutofit/>
          </a:bodyPr>
          <a:lstStyle/>
          <a:p>
            <a:pPr marL="0" marR="0" algn="l">
              <a:lnSpc>
                <a:spcPct val="115000"/>
              </a:lnSpc>
              <a:spcBef>
                <a:spcPts val="0"/>
              </a:spcBef>
              <a:spcAft>
                <a:spcPts val="1000"/>
              </a:spcAft>
              <a:tabLst>
                <a:tab pos="990600" algn="l"/>
              </a:tabLst>
            </a:pPr>
            <a:r>
              <a:rPr lang="en-US" sz="18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Which of the following technologies would you agree to replace your household heating appliance with? (%)</a:t>
            </a:r>
            <a:endParaRPr lang="en-US" sz="20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endParaRPr>
          </a:p>
        </p:txBody>
      </p:sp>
      <p:graphicFrame>
        <p:nvGraphicFramePr>
          <p:cNvPr id="5" name="Chart 4">
            <a:extLst>
              <a:ext uri="{FF2B5EF4-FFF2-40B4-BE49-F238E27FC236}">
                <a16:creationId xmlns:a16="http://schemas.microsoft.com/office/drawing/2014/main" id="{2D6769D8-8D5C-4728-B67B-D8427798307B}"/>
              </a:ext>
            </a:extLst>
          </p:cNvPr>
          <p:cNvGraphicFramePr/>
          <p:nvPr>
            <p:extLst>
              <p:ext uri="{D42A27DB-BD31-4B8C-83A1-F6EECF244321}">
                <p14:modId xmlns:p14="http://schemas.microsoft.com/office/powerpoint/2010/main" val="1131179520"/>
              </p:ext>
            </p:extLst>
          </p:nvPr>
        </p:nvGraphicFramePr>
        <p:xfrm>
          <a:off x="228600" y="895350"/>
          <a:ext cx="8458200" cy="3429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99101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80406B46-AB83-473C-BE5D-0C7A9DE31639}"/>
              </a:ext>
            </a:extLst>
          </p:cNvPr>
          <p:cNvSpPr txBox="1">
            <a:spLocks/>
          </p:cNvSpPr>
          <p:nvPr/>
        </p:nvSpPr>
        <p:spPr>
          <a:xfrm>
            <a:off x="228600" y="209550"/>
            <a:ext cx="8610600" cy="3349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tx1"/>
                </a:solidFill>
                <a:latin typeface="Houschka Pro Bold" pitchFamily="50" charset="0"/>
                <a:ea typeface="+mj-ea"/>
                <a:cs typeface="+mj-cs"/>
              </a:defRPr>
            </a:lvl1pPr>
          </a:lstStyle>
          <a:p>
            <a:pPr marL="0" marR="0" algn="l">
              <a:lnSpc>
                <a:spcPct val="115000"/>
              </a:lnSpc>
              <a:spcBef>
                <a:spcPts val="0"/>
              </a:spcBef>
              <a:spcAft>
                <a:spcPts val="1000"/>
              </a:spcAft>
            </a:pPr>
            <a:r>
              <a:rPr lang="sr-Latn-RS" sz="18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Ukoliko biste mogli da imate bilo koji uređaj za grejanje, koji bi Vam bio </a:t>
            </a:r>
            <a:r>
              <a:rPr lang="sr-Latn-RS" sz="1800" b="1" u="sng"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PRVI IZBOR</a:t>
            </a:r>
            <a:r>
              <a:rPr lang="sr-Latn-RS" sz="18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rPr>
              <a:t>?, (u%)</a:t>
            </a:r>
            <a:endParaRPr lang="en-US" sz="1800" b="1" dirty="0">
              <a:solidFill>
                <a:srgbClr val="005AA6"/>
              </a:solidFill>
              <a:effectLst/>
              <a:latin typeface="Sitka Banner" panose="02000505000000020004" pitchFamily="2" charset="0"/>
              <a:ea typeface="Times New Roman" panose="02020603050405020304" pitchFamily="18" charset="0"/>
              <a:cs typeface="Times New Roman" panose="02020603050405020304" pitchFamily="18" charset="0"/>
            </a:endParaRPr>
          </a:p>
        </p:txBody>
      </p:sp>
      <p:graphicFrame>
        <p:nvGraphicFramePr>
          <p:cNvPr id="6" name="Chart 5">
            <a:extLst>
              <a:ext uri="{FF2B5EF4-FFF2-40B4-BE49-F238E27FC236}">
                <a16:creationId xmlns:a16="http://schemas.microsoft.com/office/drawing/2014/main" id="{2E910D2A-B73E-4ACB-AFE2-286DE2D76985}"/>
              </a:ext>
            </a:extLst>
          </p:cNvPr>
          <p:cNvGraphicFramePr/>
          <p:nvPr>
            <p:extLst>
              <p:ext uri="{D42A27DB-BD31-4B8C-83A1-F6EECF244321}">
                <p14:modId xmlns:p14="http://schemas.microsoft.com/office/powerpoint/2010/main" val="3560046580"/>
              </p:ext>
            </p:extLst>
          </p:nvPr>
        </p:nvGraphicFramePr>
        <p:xfrm>
          <a:off x="228600" y="1047750"/>
          <a:ext cx="8305800"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1755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0" y="2078831"/>
            <a:ext cx="4343400"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8000" dirty="0">
                <a:solidFill>
                  <a:schemeClr val="bg1"/>
                </a:solidFill>
                <a:latin typeface="Houschka Pro Medium"/>
              </a:rPr>
              <a:t>THANK YOU!</a:t>
            </a:r>
          </a:p>
        </p:txBody>
      </p:sp>
    </p:spTree>
    <p:extLst>
      <p:ext uri="{BB962C8B-B14F-4D97-AF65-F5344CB8AC3E}">
        <p14:creationId xmlns:p14="http://schemas.microsoft.com/office/powerpoint/2010/main" val="2567781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What type of building do you live in? (%)</a:t>
            </a:r>
          </a:p>
        </p:txBody>
      </p:sp>
      <p:graphicFrame>
        <p:nvGraphicFramePr>
          <p:cNvPr id="5" name="Chart 4">
            <a:extLst>
              <a:ext uri="{FF2B5EF4-FFF2-40B4-BE49-F238E27FC236}">
                <a16:creationId xmlns:a16="http://schemas.microsoft.com/office/drawing/2014/main" id="{7634A81A-E223-438D-A5C8-8B18CC45D5C9}"/>
              </a:ext>
            </a:extLst>
          </p:cNvPr>
          <p:cNvGraphicFramePr/>
          <p:nvPr>
            <p:extLst>
              <p:ext uri="{D42A27DB-BD31-4B8C-83A1-F6EECF244321}">
                <p14:modId xmlns:p14="http://schemas.microsoft.com/office/powerpoint/2010/main" val="244476493"/>
              </p:ext>
            </p:extLst>
          </p:nvPr>
        </p:nvGraphicFramePr>
        <p:xfrm>
          <a:off x="304800" y="819150"/>
          <a:ext cx="83820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6892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How old is the building you live in? (%)</a:t>
            </a:r>
          </a:p>
        </p:txBody>
      </p:sp>
      <p:graphicFrame>
        <p:nvGraphicFramePr>
          <p:cNvPr id="5" name="Chart 4">
            <a:extLst>
              <a:ext uri="{FF2B5EF4-FFF2-40B4-BE49-F238E27FC236}">
                <a16:creationId xmlns:a16="http://schemas.microsoft.com/office/drawing/2014/main" id="{E142860A-AB7B-4B5D-B0A2-883C47DC3C7B}"/>
              </a:ext>
            </a:extLst>
          </p:cNvPr>
          <p:cNvGraphicFramePr/>
          <p:nvPr>
            <p:extLst>
              <p:ext uri="{D42A27DB-BD31-4B8C-83A1-F6EECF244321}">
                <p14:modId xmlns:p14="http://schemas.microsoft.com/office/powerpoint/2010/main" val="1020345651"/>
              </p:ext>
            </p:extLst>
          </p:nvPr>
        </p:nvGraphicFramePr>
        <p:xfrm>
          <a:off x="304800" y="742949"/>
          <a:ext cx="8382000" cy="37592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95464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dirty="0">
                <a:solidFill>
                  <a:srgbClr val="005AA6"/>
                </a:solidFill>
                <a:latin typeface="Sitka Banner" panose="02000505000000020004" pitchFamily="2" charset="0"/>
              </a:rPr>
              <a:t>What is the total living area used by your household? (average values in m²)</a:t>
            </a:r>
          </a:p>
        </p:txBody>
      </p:sp>
      <p:graphicFrame>
        <p:nvGraphicFramePr>
          <p:cNvPr id="12" name="Chart 11">
            <a:extLst>
              <a:ext uri="{FF2B5EF4-FFF2-40B4-BE49-F238E27FC236}">
                <a16:creationId xmlns:a16="http://schemas.microsoft.com/office/drawing/2014/main" id="{F43810A0-DE42-4AFB-AC96-93DE994AC3A7}"/>
              </a:ext>
            </a:extLst>
          </p:cNvPr>
          <p:cNvGraphicFramePr/>
          <p:nvPr>
            <p:extLst>
              <p:ext uri="{D42A27DB-BD31-4B8C-83A1-F6EECF244321}">
                <p14:modId xmlns:p14="http://schemas.microsoft.com/office/powerpoint/2010/main" val="194038397"/>
              </p:ext>
            </p:extLst>
          </p:nvPr>
        </p:nvGraphicFramePr>
        <p:xfrm>
          <a:off x="381000" y="1276350"/>
          <a:ext cx="8153400" cy="3124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7029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ctrTitle" idx="4294967295"/>
          </p:nvPr>
        </p:nvSpPr>
        <p:spPr>
          <a:xfrm>
            <a:off x="381000" y="209550"/>
            <a:ext cx="8077200" cy="334963"/>
          </a:xfrm>
        </p:spPr>
        <p:txBody>
          <a:bodyPr>
            <a:noAutofit/>
          </a:bodyPr>
          <a:lstStyle/>
          <a:p>
            <a:pPr algn="l">
              <a:lnSpc>
                <a:spcPct val="80000"/>
              </a:lnSpc>
            </a:pPr>
            <a:r>
              <a:rPr lang="en-US" sz="2000" b="1" i="0" u="none" strike="noStrike" dirty="0">
                <a:solidFill>
                  <a:srgbClr val="005AA6"/>
                </a:solidFill>
                <a:effectLst/>
                <a:latin typeface="Sitka Banner" panose="02000505000000020004" pitchFamily="2" charset="0"/>
              </a:rPr>
              <a:t>Does the building have a finished facade? (%)</a:t>
            </a:r>
            <a:r>
              <a:rPr lang="en-US" sz="2000" b="1" dirty="0">
                <a:solidFill>
                  <a:srgbClr val="005AA6"/>
                </a:solidFill>
                <a:latin typeface="Sitka Banner" panose="02000505000000020004" pitchFamily="2" charset="0"/>
              </a:rPr>
              <a:t> </a:t>
            </a:r>
          </a:p>
        </p:txBody>
      </p:sp>
      <p:graphicFrame>
        <p:nvGraphicFramePr>
          <p:cNvPr id="6" name="Chart 5">
            <a:extLst>
              <a:ext uri="{FF2B5EF4-FFF2-40B4-BE49-F238E27FC236}">
                <a16:creationId xmlns:a16="http://schemas.microsoft.com/office/drawing/2014/main" id="{FE3CEFFA-AE77-4201-AB72-2956F20BC6EC}"/>
              </a:ext>
            </a:extLst>
          </p:cNvPr>
          <p:cNvGraphicFramePr/>
          <p:nvPr>
            <p:extLst>
              <p:ext uri="{D42A27DB-BD31-4B8C-83A1-F6EECF244321}">
                <p14:modId xmlns:p14="http://schemas.microsoft.com/office/powerpoint/2010/main" val="3762239845"/>
              </p:ext>
            </p:extLst>
          </p:nvPr>
        </p:nvGraphicFramePr>
        <p:xfrm>
          <a:off x="381000" y="895350"/>
          <a:ext cx="81534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1236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7310</TotalTime>
  <Words>1082</Words>
  <Application>Microsoft Office PowerPoint</Application>
  <PresentationFormat>On-screen Show (16:9)</PresentationFormat>
  <Paragraphs>221</Paragraphs>
  <Slides>52</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Arial</vt:lpstr>
      <vt:lpstr>Calibri</vt:lpstr>
      <vt:lpstr>Cambria</vt:lpstr>
      <vt:lpstr>Houschka Pro Bold</vt:lpstr>
      <vt:lpstr>Houschka Pro Light</vt:lpstr>
      <vt:lpstr>Houschka Pro Medium</vt:lpstr>
      <vt:lpstr>Sitka Banner</vt:lpstr>
      <vt:lpstr>Office Theme</vt:lpstr>
      <vt:lpstr>ENERGY POVERTY– HEATING DEVICES AND SYSTEMS</vt:lpstr>
      <vt:lpstr>Description of the sample</vt:lpstr>
      <vt:lpstr>Which of the following categories best describes your household? (%)</vt:lpstr>
      <vt:lpstr>How many members live in your household? (average values)</vt:lpstr>
      <vt:lpstr>Profile of residential buildings </vt:lpstr>
      <vt:lpstr>What type of building do you live in? (%)</vt:lpstr>
      <vt:lpstr>How old is the building you live in? (%)</vt:lpstr>
      <vt:lpstr>What is the total living area used by your household? (average values in m²)</vt:lpstr>
      <vt:lpstr>Does the building have a finished facade? (%) </vt:lpstr>
      <vt:lpstr>What type of joinery do you have? (%) </vt:lpstr>
      <vt:lpstr>How satisfied are you with your joinery? (%) </vt:lpstr>
      <vt:lpstr>Which of the following best describes the situation in your household? (%)</vt:lpstr>
      <vt:lpstr>Devices used for cooking and heating</vt:lpstr>
      <vt:lpstr>What type of fuel do you use FOR COOKING in your household? (%)</vt:lpstr>
      <vt:lpstr>Do you use the same appliance (stove, for instance) for cooking and heating? (%)</vt:lpstr>
      <vt:lpstr>What is the MAIN APPLIANCE used for heating in your household? (%)</vt:lpstr>
      <vt:lpstr>What is the MAIN APPLIANCE used for heating in your household? (%)</vt:lpstr>
      <vt:lpstr>What is the MAIN APPLIANCE used for heating in your household? (%)</vt:lpstr>
      <vt:lpstr>What is the MAIN APPLIANCE used for heating in your household? (%)</vt:lpstr>
      <vt:lpstr>How old is your main heating appliance? (%)</vt:lpstr>
      <vt:lpstr>How much time a day do you spend in a room with a stove or a heater? (%)</vt:lpstr>
      <vt:lpstr>Do you or any of your family members sleep in a room with a stove or a heater? (%)</vt:lpstr>
      <vt:lpstr>Power engineering for heating</vt:lpstr>
      <vt:lpstr>How satisfied are you with the quality of heating in your household? (%)</vt:lpstr>
      <vt:lpstr>In your opinion, consumption of which fuel is the most affordable for heating? (%)</vt:lpstr>
      <vt:lpstr>What would you say, what is the main heating appliance used by your neighbors? (%)</vt:lpstr>
      <vt:lpstr>Do you use more than one appliance for heating (for instance, both stove and air-conditioning) or you use a single appliance? (%)</vt:lpstr>
      <vt:lpstr>If you have air-conditioning, you use it for…? (%)</vt:lpstr>
      <vt:lpstr>Have you acquired firewood for the upcoming heating season? (%)</vt:lpstr>
      <vt:lpstr>PowerPoint Presentation</vt:lpstr>
      <vt:lpstr>Perception of (negative) consequences of different heating methods</vt:lpstr>
      <vt:lpstr>How satisfied are you with the quality of air in your household? (%)</vt:lpstr>
      <vt:lpstr>Do you think that your heating practices have negative impact on your health and the health of your family members, and what is the extent of those impact? (%)</vt:lpstr>
      <vt:lpstr>Has your doctor ever suggested to you that your heating practices can have adverse effects on your health? (%)</vt:lpstr>
      <vt:lpstr>In your opinion, which fuel pollutes the environment the most? (%)</vt:lpstr>
      <vt:lpstr>In the past year, have you burned materials such as plastic, rubber and fabric for heating purposes? (%)</vt:lpstr>
      <vt:lpstr>PowerPoint Presentation</vt:lpstr>
      <vt:lpstr>Are citizens ready for changes to heating devices / systems?</vt:lpstr>
      <vt:lpstr>Would you be willing to replace the heating appliance/system used in your household? (%)</vt:lpstr>
      <vt:lpstr>Why would you replace your current heating appliance? (%)</vt:lpstr>
      <vt:lpstr>What is the reason for not wanting to replace your appliance? (%)</vt:lpstr>
      <vt:lpstr>If there was a loan to replace the heating system in private households, would you use it for the needs of your household? (%)</vt:lpstr>
      <vt:lpstr>If you were in a situation where you had to replace the main heating device in your household, in what price range is the appliance that you could afford on your own? (%)</vt:lpstr>
      <vt:lpstr>If the condition for financial aid for the heating system replacement was to give up your old stove, boiler or heater used in the household, would you agree to this replacement? (%)</vt:lpstr>
      <vt:lpstr>Why would you want to keep an old stove or wood or coal heater despite owning a new appliance? (%)</vt:lpstr>
      <vt:lpstr>If someone were to convince you that you need to change the heating appliance you are currently using, what would you say, who could have the greatest influence for you to change your mind? (%)</vt:lpstr>
      <vt:lpstr>What did you do with your household’s previous heating appliance? (%)</vt:lpstr>
      <vt:lpstr>Familiar of heating technology</vt:lpstr>
      <vt:lpstr>How familiar are you with the following heating technologies? (%)</vt:lpstr>
      <vt:lpstr>Which of the following technologies would you agree to replace your household heating appliance with?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Naslov</dc:title>
  <dc:creator>MARKO</dc:creator>
  <cp:lastModifiedBy>Tamara Antović</cp:lastModifiedBy>
  <cp:revision>332</cp:revision>
  <cp:lastPrinted>2021-11-30T10:57:02Z</cp:lastPrinted>
  <dcterms:created xsi:type="dcterms:W3CDTF">2019-05-25T12:53:50Z</dcterms:created>
  <dcterms:modified xsi:type="dcterms:W3CDTF">2021-12-02T10:34:42Z</dcterms:modified>
</cp:coreProperties>
</file>